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iJcKNiFLSCfm++zqU4eRusipXs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88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customschemas.google.com/relationships/presentationmetadata" Target="metadata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ila Cubick" userId="cdebba87-4d6d-4e96-9533-e4e48bd45646" providerId="ADAL" clId="{53DB0EEA-C85D-48A1-A6F6-CB315E9568E8}"/>
    <pc:docChg chg="modSld">
      <pc:chgData name="Sheila Cubick" userId="cdebba87-4d6d-4e96-9533-e4e48bd45646" providerId="ADAL" clId="{53DB0EEA-C85D-48A1-A6F6-CB315E9568E8}" dt="2026-06-26T19:10:01.167" v="3" actId="6549"/>
      <pc:docMkLst>
        <pc:docMk/>
      </pc:docMkLst>
      <pc:sldChg chg="modSp mod">
        <pc:chgData name="Sheila Cubick" userId="cdebba87-4d6d-4e96-9533-e4e48bd45646" providerId="ADAL" clId="{53DB0EEA-C85D-48A1-A6F6-CB315E9568E8}" dt="2026-06-26T19:10:01.167" v="3" actId="6549"/>
        <pc:sldMkLst>
          <pc:docMk/>
          <pc:sldMk cId="0" sldId="258"/>
        </pc:sldMkLst>
        <pc:spChg chg="mod">
          <ac:chgData name="Sheila Cubick" userId="cdebba87-4d6d-4e96-9533-e4e48bd45646" providerId="ADAL" clId="{53DB0EEA-C85D-48A1-A6F6-CB315E9568E8}" dt="2026-06-26T19:10:01.167" v="3" actId="6549"/>
          <ac:spMkLst>
            <pc:docMk/>
            <pc:sldMk cId="0" sldId="258"/>
            <ac:spMk id="15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7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7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7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03" name="Google Shape;103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8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8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10" name="Google Shape;110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9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0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0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"/>
          <p:cNvSpPr txBox="1">
            <a:spLocks noGrp="1"/>
          </p:cNvSpPr>
          <p:nvPr>
            <p:ph type="ctrTitle"/>
          </p:nvPr>
        </p:nvSpPr>
        <p:spPr>
          <a:xfrm>
            <a:off x="4962275" y="4743300"/>
            <a:ext cx="411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800"/>
              <a:t>Product Prototype Graphic Organizer: adapted from teachingentrepreneurship.org</a:t>
            </a:r>
            <a:endParaRPr sz="800"/>
          </a:p>
        </p:txBody>
      </p:sp>
      <p:sp>
        <p:nvSpPr>
          <p:cNvPr id="130" name="Google Shape;130;p1"/>
          <p:cNvSpPr txBox="1"/>
          <p:nvPr/>
        </p:nvSpPr>
        <p:spPr>
          <a:xfrm>
            <a:off x="1576" y="62375"/>
            <a:ext cx="913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Prototype Design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"/>
          <p:cNvSpPr txBox="1"/>
          <p:nvPr/>
        </p:nvSpPr>
        <p:spPr>
          <a:xfrm>
            <a:off x="-1975" y="425750"/>
            <a:ext cx="9142687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Illustrate (draw) </a:t>
            </a:r>
            <a:r>
              <a:rPr lang="en-US" sz="1400" b="0" i="0" u="none" strike="noStrike" cap="none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prototype design and label all parts.</a:t>
            </a:r>
            <a:endParaRPr/>
          </a:p>
        </p:txBody>
      </p:sp>
      <p:sp>
        <p:nvSpPr>
          <p:cNvPr id="132" name="Google Shape;132;p1"/>
          <p:cNvSpPr/>
          <p:nvPr/>
        </p:nvSpPr>
        <p:spPr>
          <a:xfrm>
            <a:off x="180975" y="833438"/>
            <a:ext cx="8782050" cy="4043362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Google Shape;133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062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"/>
          <p:cNvSpPr txBox="1">
            <a:spLocks noGrp="1"/>
          </p:cNvSpPr>
          <p:nvPr>
            <p:ph type="body" idx="1"/>
          </p:nvPr>
        </p:nvSpPr>
        <p:spPr>
          <a:xfrm>
            <a:off x="127900" y="827700"/>
            <a:ext cx="8817300" cy="4195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457200" lvl="0" indent="-326073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16289"/>
              <a:buChar char="●"/>
            </a:pPr>
            <a:r>
              <a:rPr lang="en-US" sz="1885">
                <a:solidFill>
                  <a:schemeClr val="dk1"/>
                </a:solidFill>
              </a:rPr>
              <a:t>Explain how your prototype functions.</a:t>
            </a:r>
            <a:endParaRPr sz="2592"/>
          </a:p>
          <a:p>
            <a:pPr marL="457200" lvl="0" indent="-22860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3406"/>
              <a:buNone/>
            </a:pPr>
            <a:endParaRPr sz="1907">
              <a:solidFill>
                <a:schemeClr val="dk1"/>
              </a:solidFill>
            </a:endParaRPr>
          </a:p>
          <a:p>
            <a:pPr marL="13970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3406"/>
              <a:buNone/>
            </a:pPr>
            <a:endParaRPr sz="1907">
              <a:solidFill>
                <a:schemeClr val="dk1"/>
              </a:solidFill>
            </a:endParaRPr>
          </a:p>
          <a:p>
            <a:pPr marL="457200" lvl="0" indent="-313374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1907">
                <a:solidFill>
                  <a:schemeClr val="dk1"/>
                </a:solidFill>
              </a:rPr>
              <a:t>Dimensions</a:t>
            </a:r>
            <a:endParaRPr sz="1907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4380"/>
              <a:buNone/>
            </a:pPr>
            <a:endParaRPr sz="1907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ct val="94380"/>
              <a:buNone/>
            </a:pPr>
            <a:endParaRPr sz="1907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ct val="94380"/>
              <a:buNone/>
            </a:pPr>
            <a:endParaRPr sz="1907">
              <a:solidFill>
                <a:schemeClr val="dk1"/>
              </a:solidFill>
            </a:endParaRPr>
          </a:p>
          <a:p>
            <a:pPr marL="457200" lvl="0" indent="-31337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1907">
                <a:solidFill>
                  <a:schemeClr val="dk1"/>
                </a:solidFill>
              </a:rPr>
              <a:t>Materials you plan to use and why you chose them.</a:t>
            </a:r>
            <a:endParaRPr sz="1907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28571"/>
              <a:buNone/>
            </a:pP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28571"/>
              <a:buNone/>
            </a:pPr>
            <a:endParaRPr sz="1400">
              <a:solidFill>
                <a:schemeClr val="dk1"/>
              </a:solidFill>
            </a:endParaRPr>
          </a:p>
          <a:p>
            <a:pPr marL="1200150" lvl="1" indent="-19685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16666"/>
              <a:buNone/>
            </a:pPr>
            <a:endParaRPr sz="1200">
              <a:solidFill>
                <a:srgbClr val="37373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ct val="128571"/>
              <a:buNone/>
            </a:pPr>
            <a:endParaRPr sz="14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28571"/>
              <a:buNone/>
            </a:pPr>
            <a:endParaRPr sz="1400">
              <a:solidFill>
                <a:srgbClr val="000000"/>
              </a:solidFill>
            </a:endParaRPr>
          </a:p>
        </p:txBody>
      </p:sp>
      <p:sp>
        <p:nvSpPr>
          <p:cNvPr id="139" name="Google Shape;139;p2"/>
          <p:cNvSpPr txBox="1"/>
          <p:nvPr/>
        </p:nvSpPr>
        <p:spPr>
          <a:xfrm>
            <a:off x="9526" y="152400"/>
            <a:ext cx="91344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Prototype Design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"/>
          <p:cNvSpPr txBox="1"/>
          <p:nvPr/>
        </p:nvSpPr>
        <p:spPr>
          <a:xfrm>
            <a:off x="5076575" y="4686150"/>
            <a:ext cx="3912075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Product Prototype Graphic Organizer: adapted from teachingentrepreneurship.org</a:t>
            </a:r>
            <a:endParaRPr/>
          </a:p>
        </p:txBody>
      </p:sp>
      <p:pic>
        <p:nvPicPr>
          <p:cNvPr id="141" name="Google Shape;14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062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"/>
          <p:cNvSpPr/>
          <p:nvPr/>
        </p:nvSpPr>
        <p:spPr>
          <a:xfrm>
            <a:off x="133165" y="1653465"/>
            <a:ext cx="2901888" cy="3151573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3"/>
          <p:cNvSpPr txBox="1"/>
          <p:nvPr/>
        </p:nvSpPr>
        <p:spPr>
          <a:xfrm>
            <a:off x="794181" y="1696189"/>
            <a:ext cx="136494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1</a:t>
            </a: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3"/>
          <p:cNvSpPr/>
          <p:nvPr/>
        </p:nvSpPr>
        <p:spPr>
          <a:xfrm>
            <a:off x="6131141" y="1653465"/>
            <a:ext cx="2901888" cy="3151573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3"/>
          <p:cNvSpPr/>
          <p:nvPr/>
        </p:nvSpPr>
        <p:spPr>
          <a:xfrm>
            <a:off x="3123829" y="1653465"/>
            <a:ext cx="2901888" cy="3151573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"/>
          <p:cNvSpPr/>
          <p:nvPr/>
        </p:nvSpPr>
        <p:spPr>
          <a:xfrm>
            <a:off x="2574524" y="4572000"/>
            <a:ext cx="921058" cy="166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3"/>
          <p:cNvSpPr/>
          <p:nvPr/>
        </p:nvSpPr>
        <p:spPr>
          <a:xfrm>
            <a:off x="5565189" y="4572000"/>
            <a:ext cx="921058" cy="166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3"/>
          <p:cNvSpPr txBox="1"/>
          <p:nvPr/>
        </p:nvSpPr>
        <p:spPr>
          <a:xfrm>
            <a:off x="239373" y="678031"/>
            <a:ext cx="8655728" cy="30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13995" marR="0" lvl="0" indent="-213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oto Sans Symbols"/>
              <a:buChar char="●"/>
            </a:pPr>
            <a:r>
              <a:rPr lang="en-US" sz="1500" b="0" i="0" u="none" strike="noStrike" cap="none" dirty="0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List the step-by-step process showing your product will function.</a:t>
            </a:r>
            <a:endParaRPr sz="1500" b="0" i="0" u="none" strike="noStrike" cap="none" dirty="0">
              <a:solidFill>
                <a:srgbClr val="3737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3"/>
          <p:cNvSpPr txBox="1"/>
          <p:nvPr/>
        </p:nvSpPr>
        <p:spPr>
          <a:xfrm>
            <a:off x="3894291" y="1696189"/>
            <a:ext cx="136494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2</a:t>
            </a: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"/>
          <p:cNvSpPr txBox="1"/>
          <p:nvPr/>
        </p:nvSpPr>
        <p:spPr>
          <a:xfrm>
            <a:off x="6964115" y="1696189"/>
            <a:ext cx="136494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3</a:t>
            </a: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3"/>
          <p:cNvSpPr txBox="1"/>
          <p:nvPr/>
        </p:nvSpPr>
        <p:spPr>
          <a:xfrm>
            <a:off x="1576" y="62375"/>
            <a:ext cx="913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Prototype Design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3"/>
          <p:cNvSpPr txBox="1">
            <a:spLocks noGrp="1"/>
          </p:cNvSpPr>
          <p:nvPr>
            <p:ph type="ctrTitle"/>
          </p:nvPr>
        </p:nvSpPr>
        <p:spPr>
          <a:xfrm>
            <a:off x="5529013" y="4743300"/>
            <a:ext cx="3607275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Calibri"/>
              <a:buNone/>
            </a:pPr>
            <a:r>
              <a:rPr lang="en-US" sz="800"/>
              <a:t>Product Prototype Graphic Organizer: adapted from teachingentrepreneurship.org</a:t>
            </a:r>
            <a:endParaRPr sz="800"/>
          </a:p>
        </p:txBody>
      </p:sp>
      <p:pic>
        <p:nvPicPr>
          <p:cNvPr id="157" name="Google Shape;15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062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/>
          <p:nvPr/>
        </p:nvSpPr>
        <p:spPr>
          <a:xfrm>
            <a:off x="88777" y="1043126"/>
            <a:ext cx="2901888" cy="3151573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4"/>
          <p:cNvSpPr/>
          <p:nvPr/>
        </p:nvSpPr>
        <p:spPr>
          <a:xfrm>
            <a:off x="6086753" y="1043126"/>
            <a:ext cx="2901888" cy="3151573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4"/>
          <p:cNvSpPr/>
          <p:nvPr/>
        </p:nvSpPr>
        <p:spPr>
          <a:xfrm>
            <a:off x="3079441" y="1043126"/>
            <a:ext cx="2901888" cy="3151573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4"/>
          <p:cNvSpPr/>
          <p:nvPr/>
        </p:nvSpPr>
        <p:spPr>
          <a:xfrm>
            <a:off x="2530136" y="3961660"/>
            <a:ext cx="921058" cy="166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4"/>
          <p:cNvSpPr/>
          <p:nvPr/>
        </p:nvSpPr>
        <p:spPr>
          <a:xfrm>
            <a:off x="5520801" y="3961660"/>
            <a:ext cx="921058" cy="166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4"/>
          <p:cNvSpPr txBox="1"/>
          <p:nvPr/>
        </p:nvSpPr>
        <p:spPr>
          <a:xfrm>
            <a:off x="840280" y="1100923"/>
            <a:ext cx="136494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4</a:t>
            </a: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"/>
          <p:cNvSpPr txBox="1"/>
          <p:nvPr/>
        </p:nvSpPr>
        <p:spPr>
          <a:xfrm>
            <a:off x="3887078" y="1100923"/>
            <a:ext cx="136494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5</a:t>
            </a: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4"/>
          <p:cNvSpPr txBox="1"/>
          <p:nvPr/>
        </p:nvSpPr>
        <p:spPr>
          <a:xfrm>
            <a:off x="6856288" y="1100923"/>
            <a:ext cx="136494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6</a:t>
            </a: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4"/>
          <p:cNvSpPr txBox="1"/>
          <p:nvPr/>
        </p:nvSpPr>
        <p:spPr>
          <a:xfrm>
            <a:off x="1576" y="62375"/>
            <a:ext cx="913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Prototype Design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4"/>
          <p:cNvSpPr txBox="1"/>
          <p:nvPr/>
        </p:nvSpPr>
        <p:spPr>
          <a:xfrm>
            <a:off x="-533400" y="1076325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4"/>
          <p:cNvSpPr txBox="1">
            <a:spLocks noGrp="1"/>
          </p:cNvSpPr>
          <p:nvPr>
            <p:ph type="ctrTitle"/>
          </p:nvPr>
        </p:nvSpPr>
        <p:spPr>
          <a:xfrm>
            <a:off x="5529013" y="4743300"/>
            <a:ext cx="361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Calibri"/>
              <a:buNone/>
            </a:pPr>
            <a:r>
              <a:rPr lang="en-US" sz="800"/>
              <a:t>Product Prototype Graphic Organizer: adapted from teachingentrepreneurship.org</a:t>
            </a:r>
            <a:endParaRPr sz="800"/>
          </a:p>
        </p:txBody>
      </p:sp>
      <p:pic>
        <p:nvPicPr>
          <p:cNvPr id="173" name="Google Shape;17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062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"/>
          <p:cNvSpPr txBox="1">
            <a:spLocks noGrp="1"/>
          </p:cNvSpPr>
          <p:nvPr>
            <p:ph type="title"/>
          </p:nvPr>
        </p:nvSpPr>
        <p:spPr>
          <a:xfrm>
            <a:off x="4763" y="435769"/>
            <a:ext cx="9115424" cy="403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>
                <a:latin typeface="Arial"/>
                <a:ea typeface="Arial"/>
                <a:cs typeface="Arial"/>
                <a:sym typeface="Arial"/>
              </a:rPr>
              <a:t>Test, Iterate, Refine</a:t>
            </a:r>
            <a:endParaRPr/>
          </a:p>
        </p:txBody>
      </p:sp>
      <p:sp>
        <p:nvSpPr>
          <p:cNvPr id="179" name="Google Shape;179;p5"/>
          <p:cNvSpPr txBox="1">
            <a:spLocks noGrp="1"/>
          </p:cNvSpPr>
          <p:nvPr>
            <p:ph type="body" idx="1"/>
          </p:nvPr>
        </p:nvSpPr>
        <p:spPr>
          <a:xfrm>
            <a:off x="161925" y="840582"/>
            <a:ext cx="8839200" cy="4182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1500" b="1">
                <a:latin typeface="Arial"/>
                <a:ea typeface="Arial"/>
                <a:cs typeface="Arial"/>
                <a:sym typeface="Arial"/>
              </a:rPr>
              <a:t>**complete this section if you built a working prototype**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</a:pPr>
            <a:endParaRPr sz="900" b="1"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Test your prototype. Record measurements, observations, and modifications.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17145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 sz="1500" b="1"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endParaRPr sz="600" b="1"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1500" b="1">
                <a:latin typeface="Arial"/>
                <a:ea typeface="Arial"/>
                <a:cs typeface="Arial"/>
                <a:sym typeface="Arial"/>
              </a:rPr>
              <a:t>Continue iterations and modifications until you get your prototype to function as expected.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17145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171450" lvl="0" indent="-381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</p:txBody>
      </p:sp>
      <p:sp>
        <p:nvSpPr>
          <p:cNvPr id="180" name="Google Shape;180;p5"/>
          <p:cNvSpPr txBox="1"/>
          <p:nvPr/>
        </p:nvSpPr>
        <p:spPr>
          <a:xfrm>
            <a:off x="381000" y="1585914"/>
            <a:ext cx="2514600" cy="3086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Trial 1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Measurements: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Observations: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Modification Suggested: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5"/>
          <p:cNvSpPr txBox="1"/>
          <p:nvPr/>
        </p:nvSpPr>
        <p:spPr>
          <a:xfrm>
            <a:off x="3300413" y="1585912"/>
            <a:ext cx="2514600" cy="3086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Trial 2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Measurements: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Observations: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Modification Suggested: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5"/>
          <p:cNvSpPr txBox="1"/>
          <p:nvPr/>
        </p:nvSpPr>
        <p:spPr>
          <a:xfrm>
            <a:off x="6196013" y="1585914"/>
            <a:ext cx="2514600" cy="3086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Trial 3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Measurements: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Observations: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Modification Suggested: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5"/>
          <p:cNvSpPr txBox="1"/>
          <p:nvPr/>
        </p:nvSpPr>
        <p:spPr>
          <a:xfrm>
            <a:off x="-1818" y="83444"/>
            <a:ext cx="912054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**If doing a Commercialization Plan Only**</a:t>
            </a:r>
            <a:endParaRPr sz="2200" b="1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 txBox="1"/>
          <p:nvPr/>
        </p:nvSpPr>
        <p:spPr>
          <a:xfrm>
            <a:off x="5619500" y="4824262"/>
            <a:ext cx="3588225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 Prototype Graphic Organizer: adapted from teachingentrepreneurship.org</a:t>
            </a:r>
            <a:endParaRPr/>
          </a:p>
        </p:txBody>
      </p:sp>
      <p:pic>
        <p:nvPicPr>
          <p:cNvPr id="185" name="Google Shape;185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062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"/>
          <p:cNvSpPr txBox="1">
            <a:spLocks noGrp="1"/>
          </p:cNvSpPr>
          <p:nvPr>
            <p:ph type="title"/>
          </p:nvPr>
        </p:nvSpPr>
        <p:spPr>
          <a:xfrm>
            <a:off x="628650" y="514323"/>
            <a:ext cx="7886700" cy="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Based on your feedback, what additional modifications would you make?</a:t>
            </a:r>
            <a:endParaRPr sz="1800"/>
          </a:p>
        </p:txBody>
      </p:sp>
      <p:sp>
        <p:nvSpPr>
          <p:cNvPr id="191" name="Google Shape;191;p6"/>
          <p:cNvSpPr txBox="1">
            <a:spLocks noGrp="1"/>
          </p:cNvSpPr>
          <p:nvPr>
            <p:ph type="body" idx="1"/>
          </p:nvPr>
        </p:nvSpPr>
        <p:spPr>
          <a:xfrm>
            <a:off x="614363" y="1159669"/>
            <a:ext cx="7886700" cy="326350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38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</p:txBody>
      </p:sp>
      <p:sp>
        <p:nvSpPr>
          <p:cNvPr id="192" name="Google Shape;192;p6"/>
          <p:cNvSpPr txBox="1"/>
          <p:nvPr/>
        </p:nvSpPr>
        <p:spPr>
          <a:xfrm>
            <a:off x="-1818" y="83444"/>
            <a:ext cx="912054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**If doing a Commercialization Plan Only**</a:t>
            </a:r>
            <a:endParaRPr sz="2200" b="1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6"/>
          <p:cNvSpPr txBox="1"/>
          <p:nvPr/>
        </p:nvSpPr>
        <p:spPr>
          <a:xfrm>
            <a:off x="5567113" y="4743300"/>
            <a:ext cx="3578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 Prototype Graphic Organizer: adapted from teachingentrepreneurship.org</a:t>
            </a:r>
            <a:endParaRPr/>
          </a:p>
        </p:txBody>
      </p:sp>
      <p:pic>
        <p:nvPicPr>
          <p:cNvPr id="194" name="Google Shape;19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062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On-screen Show (16:9)</PresentationFormat>
  <Paragraphs>88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Noto Sans Symbols</vt:lpstr>
      <vt:lpstr>Verdana</vt:lpstr>
      <vt:lpstr>Simple Light</vt:lpstr>
      <vt:lpstr>office theme</vt:lpstr>
      <vt:lpstr>Product Prototype Graphic Organizer: adapted from teachingentrepreneurship.org</vt:lpstr>
      <vt:lpstr>PowerPoint Presentation</vt:lpstr>
      <vt:lpstr>Product Prototype Graphic Organizer: adapted from teachingentrepreneurship.org</vt:lpstr>
      <vt:lpstr>Product Prototype Graphic Organizer: adapted from teachingentrepreneurship.org</vt:lpstr>
      <vt:lpstr>Test, Iterate, Refine</vt:lpstr>
      <vt:lpstr>Based on your feedback, what additional modifications would you make?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 Prototype Graphic Organizer: adapted from teachingentrepreneurship.org</dc:title>
  <cp:lastModifiedBy>Sheila Cubick</cp:lastModifiedBy>
  <cp:revision>1</cp:revision>
  <dcterms:modified xsi:type="dcterms:W3CDTF">2026-06-26T19:10:07Z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0x010100D0409C2F90A70F4C81E6B9B99E55043A</vt:lpwstr>
  </property>
  <property fmtid="{D5CDD505-2E9C-101B-9397-08002B2CF9AE}" pid="3" name="Order">
    <vt:r8>2700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</Properties>
</file>