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ede330ba7e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g2ede330ba7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400"/>
              <a:t>Discussion Questions:</a:t>
            </a:r>
            <a:endParaRPr sz="1400"/>
          </a:p>
          <a:p>
            <a:pPr indent="-8890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48BB7"/>
              </a:buClr>
              <a:buSzPts val="1400"/>
              <a:buFont typeface="Noto Sans Symbols"/>
              <a:buChar char="▪"/>
            </a:pPr>
            <a:r>
              <a:rPr lang="en" sz="1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How excited is your team about this idea? </a:t>
            </a:r>
            <a:endParaRPr sz="1400">
              <a:solidFill>
                <a:schemeClr val="dk1"/>
              </a:solidFill>
            </a:endParaRPr>
          </a:p>
          <a:p>
            <a:pPr indent="-8890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48BB7"/>
              </a:buClr>
              <a:buSzPts val="1400"/>
              <a:buFont typeface="Noto Sans Symbols"/>
              <a:buChar char="▪"/>
            </a:pPr>
            <a:r>
              <a:rPr lang="en" sz="1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How innovative is this idea from other ideas? </a:t>
            </a:r>
            <a:endParaRPr sz="1400">
              <a:solidFill>
                <a:schemeClr val="dk1"/>
              </a:solidFill>
            </a:endParaRPr>
          </a:p>
          <a:p>
            <a:pPr indent="-889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8BB7"/>
              </a:buClr>
              <a:buSzPts val="1400"/>
              <a:buFont typeface="Noto Sans Symbols"/>
              <a:buChar char="▪"/>
            </a:pPr>
            <a:r>
              <a:rPr lang="en" sz="1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How practical is this idea to implement?</a:t>
            </a:r>
            <a:r>
              <a:rPr lang="en" sz="2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" name="Google Shape;65;g2ede330ba7e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802386" y="363474"/>
            <a:ext cx="7543800" cy="120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802386" y="1591056"/>
            <a:ext cx="7543800" cy="30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845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100"/>
              <a:buChar char="▪"/>
              <a:defRPr/>
            </a:lvl1pPr>
            <a:lvl2pPr indent="-298450" lvl="1" marL="914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2pPr>
            <a:lvl3pPr indent="-29845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3pPr>
            <a:lvl4pPr indent="-29845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4pPr>
            <a:lvl5pPr indent="-29845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5pPr>
            <a:lvl6pPr indent="-29845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6pPr>
            <a:lvl7pPr indent="-29845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7pPr>
            <a:lvl8pPr indent="-29845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8pPr>
            <a:lvl9pPr indent="-298450" lvl="8" marL="4114800" rtl="0" algn="l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1100"/>
              <a:buChar char="▪"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5973318" y="4704588"/>
            <a:ext cx="2455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816102" y="4704588"/>
            <a:ext cx="4745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8483346" y="4704588"/>
            <a:ext cx="480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">
  <p:cSld name="OBJECT_2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title"/>
          </p:nvPr>
        </p:nvSpPr>
        <p:spPr>
          <a:xfrm>
            <a:off x="802386" y="363474"/>
            <a:ext cx="7543800" cy="120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802386" y="1591056"/>
            <a:ext cx="7543800" cy="30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845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100"/>
              <a:buChar char="▪"/>
              <a:defRPr/>
            </a:lvl1pPr>
            <a:lvl2pPr indent="-298450" lvl="1" marL="914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2pPr>
            <a:lvl3pPr indent="-29845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3pPr>
            <a:lvl4pPr indent="-29845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4pPr>
            <a:lvl5pPr indent="-29845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5pPr>
            <a:lvl6pPr indent="-29845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6pPr>
            <a:lvl7pPr indent="-29845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7pPr>
            <a:lvl8pPr indent="-29845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8pPr>
            <a:lvl9pPr indent="-298450" lvl="8" marL="4114800" rtl="0" algn="l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1100"/>
              <a:buChar char="▪"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5973318" y="4704588"/>
            <a:ext cx="2455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816102" y="4704588"/>
            <a:ext cx="4745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483346" y="4704588"/>
            <a:ext cx="480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/>
        </p:nvSpPr>
        <p:spPr>
          <a:xfrm>
            <a:off x="492847" y="377918"/>
            <a:ext cx="8229900" cy="5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t/>
            </a:r>
            <a:endParaRPr b="0" i="0" sz="3400" u="none" cap="none" strike="noStrike">
              <a:solidFill>
                <a:srgbClr val="9933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5"/>
          <p:cNvSpPr/>
          <p:nvPr/>
        </p:nvSpPr>
        <p:spPr>
          <a:xfrm>
            <a:off x="100675" y="1006750"/>
            <a:ext cx="3265500" cy="40383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 Names:</a:t>
            </a:r>
            <a:r>
              <a:rPr b="1" lang="en" sz="1300">
                <a:solidFill>
                  <a:schemeClr val="dk1"/>
                </a:solidFill>
              </a:rPr>
              <a:t>____________________________</a:t>
            </a:r>
            <a:r>
              <a:rPr b="1" lang="en" sz="1700">
                <a:solidFill>
                  <a:schemeClr val="dk1"/>
                </a:solidFill>
              </a:rPr>
              <a:t>                        </a:t>
            </a:r>
            <a:endParaRPr b="1" sz="1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</a:rPr>
              <a:t> </a:t>
            </a:r>
            <a:r>
              <a:rPr b="1" lang="en" sz="1700" u="sng">
                <a:solidFill>
                  <a:schemeClr val="dk1"/>
                </a:solidFill>
              </a:rPr>
              <a:t>Instructions</a:t>
            </a:r>
            <a:endParaRPr b="1" sz="1700" u="sng">
              <a:solidFill>
                <a:schemeClr val="dk1"/>
              </a:solidFill>
            </a:endParaRPr>
          </a:p>
          <a:p>
            <a:pPr indent="-234950" lvl="0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>
                <a:solidFill>
                  <a:schemeClr val="dk1"/>
                </a:solidFill>
              </a:rPr>
              <a:t>T</a:t>
            </a:r>
            <a:r>
              <a:rPr b="0" i="0" lang="en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eams of 4</a:t>
            </a:r>
            <a:endParaRPr sz="1100"/>
          </a:p>
          <a:p>
            <a:pPr indent="-234950" lvl="0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0" i="0" lang="en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Write Problem Statement at Top (from </a:t>
            </a:r>
            <a:r>
              <a:rPr lang="en" sz="1700">
                <a:solidFill>
                  <a:schemeClr val="dk1"/>
                </a:solidFill>
              </a:rPr>
              <a:t>empathy activity)</a:t>
            </a:r>
            <a:endParaRPr sz="1700">
              <a:solidFill>
                <a:srgbClr val="7030A0"/>
              </a:solidFill>
            </a:endParaRPr>
          </a:p>
          <a:p>
            <a:pPr indent="-234950" lvl="0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0" i="0" lang="en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 idea per Post-It</a:t>
            </a:r>
            <a:endParaRPr sz="1700">
              <a:solidFill>
                <a:srgbClr val="7030A0"/>
              </a:solidFill>
            </a:endParaRPr>
          </a:p>
          <a:p>
            <a:pPr indent="-234950" lvl="0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0" i="0" lang="en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Arrange Post-Its under themes or “headline” ideas</a:t>
            </a:r>
            <a:endParaRPr sz="1100"/>
          </a:p>
          <a:p>
            <a:pPr indent="-234950" lvl="0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0" i="0" lang="en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 Fast</a:t>
            </a:r>
            <a:r>
              <a:rPr lang="en" sz="1700">
                <a:solidFill>
                  <a:schemeClr val="dk1"/>
                </a:solidFill>
              </a:rPr>
              <a:t>!</a:t>
            </a:r>
            <a:endParaRPr sz="1700">
              <a:solidFill>
                <a:schemeClr val="dk1"/>
              </a:solidFill>
            </a:endParaRPr>
          </a:p>
          <a:p>
            <a:pPr indent="-234950" lvl="0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" sz="1700">
                <a:solidFill>
                  <a:schemeClr val="dk1"/>
                </a:solidFill>
              </a:rPr>
              <a:t>When finished, each person votes for the </a:t>
            </a:r>
            <a:r>
              <a:rPr b="1" lang="en" sz="1700">
                <a:solidFill>
                  <a:schemeClr val="dk1"/>
                </a:solidFill>
              </a:rPr>
              <a:t>WILDEST </a:t>
            </a:r>
            <a:r>
              <a:rPr lang="en" sz="1700">
                <a:solidFill>
                  <a:schemeClr val="dk1"/>
                </a:solidFill>
              </a:rPr>
              <a:t>idea!</a:t>
            </a:r>
            <a:endParaRPr sz="1700">
              <a:solidFill>
                <a:schemeClr val="dk1"/>
              </a:solidFill>
            </a:endParaRPr>
          </a:p>
          <a:p>
            <a:pPr indent="-234950" lvl="0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" sz="1700">
                <a:solidFill>
                  <a:schemeClr val="dk1"/>
                </a:solidFill>
              </a:rPr>
              <a:t>Which idea won?  Discuss!</a:t>
            </a:r>
            <a:endParaRPr b="0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100675" y="442450"/>
            <a:ext cx="3265500" cy="5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FF0"/>
              </a:buClr>
              <a:buSzPts val="3400"/>
              <a:buFont typeface="Arial"/>
              <a:buNone/>
            </a:pPr>
            <a:r>
              <a:rPr b="0" i="0" lang="en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IDEATION </a:t>
            </a:r>
            <a:r>
              <a:rPr lang="en" sz="2500">
                <a:solidFill>
                  <a:schemeClr val="dk1"/>
                </a:solidFill>
              </a:rPr>
              <a:t>Worksheet</a:t>
            </a:r>
            <a:endParaRPr b="0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3635925" y="197075"/>
            <a:ext cx="5310900" cy="48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Problem Statement:_______________________________________________________________________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45025" y="88663"/>
            <a:ext cx="1152525" cy="54292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948075" y="88675"/>
            <a:ext cx="1436400" cy="3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Video 3 Worksheet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