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embeddedFontLst>
    <p:embeddedFont>
      <p:font typeface="Candara"/>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jdLOr+6hvptbvozBhn0Q+2Fpyh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andara-regular.fntdata"/><Relationship Id="rId11" Type="http://schemas.openxmlformats.org/officeDocument/2006/relationships/slide" Target="slides/slide7.xml"/><Relationship Id="rId22" Type="http://schemas.openxmlformats.org/officeDocument/2006/relationships/font" Target="fonts/Candara-italic.fntdata"/><Relationship Id="rId10" Type="http://schemas.openxmlformats.org/officeDocument/2006/relationships/slide" Target="slides/slide6.xml"/><Relationship Id="rId21" Type="http://schemas.openxmlformats.org/officeDocument/2006/relationships/font" Target="fonts/Candara-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Candara-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DP7fbPpnme4"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a:t>
            </a:r>
            <a:r>
              <a:rPr b="0" i="0" lang="en-US" sz="1200" u="none" strike="noStrike">
                <a:solidFill>
                  <a:schemeClr val="dk1"/>
                </a:solidFill>
                <a:latin typeface="Calibri"/>
                <a:ea typeface="Calibri"/>
                <a:cs typeface="Calibri"/>
                <a:sym typeface="Calibri"/>
              </a:rPr>
              <a:t> Welcome to Introduction to Design thinking. I’m Heather Braun. And today, I’m going to show you a problem-solving solving method designed to tackle messy problems in uncertain times. This method begins with fully understanding a problem and who it affects most directly: in this case - it’s you! While this approach may seem obvious, other problem-solving methods start with an idea, design the idea, and then pitch it to customers. Design thinking is different in that it offers a way to understand people and their problems </a:t>
            </a:r>
            <a:r>
              <a:rPr b="0" i="1" lang="en-US" sz="1200" u="none" strike="noStrike">
                <a:solidFill>
                  <a:schemeClr val="dk1"/>
                </a:solidFill>
                <a:latin typeface="Calibri"/>
                <a:ea typeface="Calibri"/>
                <a:cs typeface="Calibri"/>
                <a:sym typeface="Calibri"/>
              </a:rPr>
              <a:t>before</a:t>
            </a:r>
            <a:r>
              <a:rPr b="0" i="0" lang="en-US" sz="1200" u="none" strike="noStrike">
                <a:solidFill>
                  <a:schemeClr val="dk1"/>
                </a:solidFill>
                <a:latin typeface="Calibri"/>
                <a:ea typeface="Calibri"/>
                <a:cs typeface="Calibri"/>
                <a:sym typeface="Calibri"/>
              </a:rPr>
              <a:t> developing creative solutions. </a:t>
            </a:r>
            <a:endParaRPr b="0"/>
          </a:p>
          <a:p>
            <a:pPr indent="0" lvl="0" marL="0" rtl="0" algn="l">
              <a:lnSpc>
                <a:spcPct val="100000"/>
              </a:lnSpc>
              <a:spcBef>
                <a:spcPts val="0"/>
              </a:spcBef>
              <a:spcAft>
                <a:spcPts val="0"/>
              </a:spcAft>
              <a:buSzPts val="1400"/>
              <a:buNone/>
            </a:pPr>
            <a:br>
              <a:rPr lang="en-US"/>
            </a:br>
            <a:endParaRPr/>
          </a:p>
        </p:txBody>
      </p:sp>
      <p:sp>
        <p:nvSpPr>
          <p:cNvPr id="118" name="Google Shape;11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10) </a:t>
            </a:r>
            <a:r>
              <a:rPr b="0" i="0" lang="en-US" sz="1200" u="none" strike="noStrike">
                <a:solidFill>
                  <a:schemeClr val="dk1"/>
                </a:solidFill>
                <a:latin typeface="Calibri"/>
                <a:ea typeface="Calibri"/>
                <a:cs typeface="Calibri"/>
                <a:sym typeface="Calibri"/>
              </a:rPr>
              <a:t>We’ve warmed up using some design thinking mindsets - you all just embraced ambiguity by going with it and hopefully let go of the fear you’d make a mistake. Now, we’re going to look at the process of design thinking. The </a:t>
            </a:r>
            <a:r>
              <a:rPr b="1" i="0" lang="en-US" sz="1200" u="none" strike="noStrike">
                <a:solidFill>
                  <a:schemeClr val="dk1"/>
                </a:solidFill>
                <a:latin typeface="Calibri"/>
                <a:ea typeface="Calibri"/>
                <a:cs typeface="Calibri"/>
                <a:sym typeface="Calibri"/>
              </a:rPr>
              <a:t>five basic steps</a:t>
            </a:r>
            <a:r>
              <a:rPr b="0" i="0" lang="en-US" sz="1200" u="none" strike="noStrike">
                <a:solidFill>
                  <a:schemeClr val="dk1"/>
                </a:solidFill>
                <a:latin typeface="Calibri"/>
                <a:ea typeface="Calibri"/>
                <a:cs typeface="Calibri"/>
                <a:sym typeface="Calibri"/>
              </a:rPr>
              <a:t> in this hexagon show this process as iterative rather than linear: you may begin in about the same place, but you often return to earlier steps throughout the process. </a:t>
            </a:r>
            <a:endParaRPr b="0"/>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 design process is grounded in </a:t>
            </a:r>
            <a:r>
              <a:rPr b="1" i="0" lang="en-US" sz="1200" u="none" strike="noStrike">
                <a:solidFill>
                  <a:schemeClr val="dk1"/>
                </a:solidFill>
                <a:latin typeface="Calibri"/>
                <a:ea typeface="Calibri"/>
                <a:cs typeface="Calibri"/>
                <a:sym typeface="Calibri"/>
              </a:rPr>
              <a:t>empathy, </a:t>
            </a:r>
            <a:r>
              <a:rPr b="0" i="0" lang="en-US" sz="1200" u="none" strike="noStrike">
                <a:solidFill>
                  <a:schemeClr val="dk1"/>
                </a:solidFill>
                <a:latin typeface="Calibri"/>
                <a:ea typeface="Calibri"/>
                <a:cs typeface="Calibri"/>
                <a:sym typeface="Calibri"/>
              </a:rPr>
              <a:t>which means the ability to share and feel with another person. You want to immerse yourself as much as possible in their lives and understand more fully their emotions and needs. In the case of product design, you are empathizing with the user and trying to understand their challenge and what they need to solve it.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Next, you’ll look at the problem from a user-centered POV. </a:t>
            </a:r>
            <a:r>
              <a:rPr b="1" i="0" lang="en-US" sz="1200" u="none" strike="noStrike">
                <a:solidFill>
                  <a:schemeClr val="dk1"/>
                </a:solidFill>
                <a:latin typeface="Calibri"/>
                <a:ea typeface="Calibri"/>
                <a:cs typeface="Calibri"/>
                <a:sym typeface="Calibri"/>
              </a:rPr>
              <a:t>Defining the problem </a:t>
            </a:r>
            <a:r>
              <a:rPr b="0" i="0" lang="en-US" sz="1200" u="none" strike="noStrike">
                <a:solidFill>
                  <a:schemeClr val="dk1"/>
                </a:solidFill>
                <a:latin typeface="Calibri"/>
                <a:ea typeface="Calibri"/>
                <a:cs typeface="Calibri"/>
                <a:sym typeface="Calibri"/>
              </a:rPr>
              <a:t>is essential to solving the right problem. This stage is all about determining the shape and size and characteristics of the problem you want to solve.</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Once we know what problem we actually need to solve, we can begin to </a:t>
            </a:r>
            <a:r>
              <a:rPr b="1" i="0" lang="en-US" sz="1200" u="none" strike="noStrike">
                <a:solidFill>
                  <a:schemeClr val="dk1"/>
                </a:solidFill>
                <a:latin typeface="Calibri"/>
                <a:ea typeface="Calibri"/>
                <a:cs typeface="Calibri"/>
                <a:sym typeface="Calibri"/>
              </a:rPr>
              <a:t>ideate</a:t>
            </a:r>
            <a:r>
              <a:rPr b="0" i="0" lang="en-US" sz="1200" u="none" strike="noStrike">
                <a:solidFill>
                  <a:schemeClr val="dk1"/>
                </a:solidFill>
                <a:latin typeface="Calibri"/>
                <a:ea typeface="Calibri"/>
                <a:cs typeface="Calibri"/>
                <a:sym typeface="Calibri"/>
              </a:rPr>
              <a:t> broadly and wildly, stopping ourselves when we’re tempted to judge or second- guess our ideas. In this stage, we’ll go for volume, which makes it easier to choose our best ideas.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Once your group has selected an idea you’re excited about, you’ll need to make a </a:t>
            </a:r>
            <a:r>
              <a:rPr b="1" i="0" lang="en-US" sz="1200" u="none" strike="noStrike">
                <a:solidFill>
                  <a:schemeClr val="dk1"/>
                </a:solidFill>
                <a:latin typeface="Calibri"/>
                <a:ea typeface="Calibri"/>
                <a:cs typeface="Calibri"/>
                <a:sym typeface="Calibri"/>
              </a:rPr>
              <a:t>simple prototype </a:t>
            </a:r>
            <a:r>
              <a:rPr b="0" i="0" lang="en-US" sz="1200" u="none" strike="noStrike">
                <a:solidFill>
                  <a:schemeClr val="dk1"/>
                </a:solidFill>
                <a:latin typeface="Calibri"/>
                <a:ea typeface="Calibri"/>
                <a:cs typeface="Calibri"/>
                <a:sym typeface="Calibri"/>
              </a:rPr>
              <a:t>of it to share with your user. In product design, this means building our way forward, failing fast to learn and iterate and get the data we need for the next prototype or iteration.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Finally, you’ll need to </a:t>
            </a:r>
            <a:r>
              <a:rPr b="1" i="0" lang="en-US" sz="1200" u="none" strike="noStrike">
                <a:solidFill>
                  <a:schemeClr val="dk1"/>
                </a:solidFill>
                <a:latin typeface="Calibri"/>
                <a:ea typeface="Calibri"/>
                <a:cs typeface="Calibri"/>
                <a:sym typeface="Calibri"/>
              </a:rPr>
              <a:t>test your prototype</a:t>
            </a:r>
            <a:r>
              <a:rPr b="0" i="0" lang="en-US" sz="1200" u="none" strike="noStrike">
                <a:solidFill>
                  <a:schemeClr val="dk1"/>
                </a:solidFill>
                <a:latin typeface="Calibri"/>
                <a:ea typeface="Calibri"/>
                <a:cs typeface="Calibri"/>
                <a:sym typeface="Calibri"/>
              </a:rPr>
              <a:t> to make sure it works In product design, this means taking the prototype to the user, having them use the product and then give you feedback about their experience. Now that they have something to react to, they can envision how they will use it. With this information, you can continue making your product better.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11) </a:t>
            </a:r>
            <a:r>
              <a:rPr b="0" i="0" lang="en-US" sz="1200" u="none" strike="noStrike">
                <a:solidFill>
                  <a:schemeClr val="dk1"/>
                </a:solidFill>
                <a:latin typeface="Calibri"/>
                <a:ea typeface="Calibri"/>
                <a:cs typeface="Calibri"/>
                <a:sym typeface="Calibri"/>
              </a:rPr>
              <a:t>Now it’s time to zoom out to examine these steps in action. This short video from IDEO shows all five steps of the d. Thinking process in improving the design of a basic cart.</a:t>
            </a:r>
            <a:endParaRPr b="0"/>
          </a:p>
          <a:p>
            <a:pPr indent="0" lvl="0" marL="0" rtl="0" algn="l">
              <a:lnSpc>
                <a:spcPct val="100000"/>
              </a:lnSpc>
              <a:spcBef>
                <a:spcPts val="0"/>
              </a:spcBef>
              <a:spcAft>
                <a:spcPts val="0"/>
              </a:spcAft>
              <a:buSzPts val="1400"/>
              <a:buNone/>
            </a:pPr>
            <a:br>
              <a:rPr lang="en-US"/>
            </a:br>
            <a:endParaRPr b="0" i="0" sz="1100" u="none" strike="noStrike">
              <a:solidFill>
                <a:schemeClr val="dk1"/>
              </a:solidFill>
              <a:latin typeface="Calibri"/>
              <a:ea typeface="Calibri"/>
              <a:cs typeface="Calibri"/>
              <a:sym typeface="Calibri"/>
            </a:endParaRPr>
          </a:p>
        </p:txBody>
      </p:sp>
      <p:sp>
        <p:nvSpPr>
          <p:cNvPr id="256" name="Google Shape;25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12) </a:t>
            </a:r>
            <a:r>
              <a:rPr b="0" i="0" lang="en-US" sz="1400" u="none" strike="noStrike">
                <a:solidFill>
                  <a:schemeClr val="dk1"/>
                </a:solidFill>
                <a:latin typeface="Calibri"/>
                <a:ea typeface="Calibri"/>
                <a:cs typeface="Calibri"/>
                <a:sym typeface="Calibri"/>
              </a:rPr>
              <a:t>As you watch this video, </a:t>
            </a:r>
            <a:r>
              <a:rPr b="1" i="0" lang="en-US" sz="1400" u="none" strike="noStrike">
                <a:solidFill>
                  <a:schemeClr val="dk1"/>
                </a:solidFill>
                <a:latin typeface="Calibri"/>
                <a:ea typeface="Calibri"/>
                <a:cs typeface="Calibri"/>
                <a:sym typeface="Calibri"/>
              </a:rPr>
              <a:t>write down</a:t>
            </a:r>
            <a:r>
              <a:rPr b="0" i="0" lang="en-US" sz="1400" u="none" strike="noStrike">
                <a:solidFill>
                  <a:schemeClr val="dk1"/>
                </a:solidFill>
                <a:latin typeface="Calibri"/>
                <a:ea typeface="Calibri"/>
                <a:cs typeface="Calibri"/>
                <a:sym typeface="Calibri"/>
              </a:rPr>
              <a:t> the individual steps </a:t>
            </a:r>
            <a:r>
              <a:rPr b="0" i="0" lang="en-US" sz="1200" u="none" strike="noStrike">
                <a:solidFill>
                  <a:schemeClr val="dk1"/>
                </a:solidFill>
                <a:latin typeface="Calibri"/>
                <a:ea typeface="Calibri"/>
                <a:cs typeface="Calibri"/>
                <a:sym typeface="Calibri"/>
              </a:rPr>
              <a:t>of the design thinking process you see from the hexagram I just showed you: empathy, define, ideate, build, and test. </a:t>
            </a:r>
            <a:endParaRPr b="0"/>
          </a:p>
          <a:p>
            <a:pPr indent="0" lvl="0" marL="0" rtl="0" algn="l">
              <a:lnSpc>
                <a:spcPct val="100000"/>
              </a:lnSpc>
              <a:spcBef>
                <a:spcPts val="0"/>
              </a:spcBef>
              <a:spcAft>
                <a:spcPts val="0"/>
              </a:spcAft>
              <a:buSzPts val="1400"/>
              <a:buNone/>
            </a:pPr>
            <a:br>
              <a:rPr lang="en-US"/>
            </a:b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12) </a:t>
            </a:r>
            <a:r>
              <a:rPr b="0" i="0" lang="en-US" sz="1400" u="none" strike="noStrike">
                <a:solidFill>
                  <a:schemeClr val="dk1"/>
                </a:solidFill>
                <a:latin typeface="Calibri"/>
                <a:ea typeface="Calibri"/>
                <a:cs typeface="Calibri"/>
                <a:sym typeface="Calibri"/>
              </a:rPr>
              <a:t>As you watch this video, </a:t>
            </a:r>
            <a:r>
              <a:rPr b="1" i="0" lang="en-US" sz="1400" u="none" strike="noStrike">
                <a:solidFill>
                  <a:schemeClr val="dk1"/>
                </a:solidFill>
                <a:latin typeface="Calibri"/>
                <a:ea typeface="Calibri"/>
                <a:cs typeface="Calibri"/>
                <a:sym typeface="Calibri"/>
              </a:rPr>
              <a:t>write down</a:t>
            </a:r>
            <a:r>
              <a:rPr b="0" i="0" lang="en-US" sz="1400" u="none" strike="noStrike">
                <a:solidFill>
                  <a:schemeClr val="dk1"/>
                </a:solidFill>
                <a:latin typeface="Calibri"/>
                <a:ea typeface="Calibri"/>
                <a:cs typeface="Calibri"/>
                <a:sym typeface="Calibri"/>
              </a:rPr>
              <a:t> the individual steps </a:t>
            </a:r>
            <a:r>
              <a:rPr b="0" i="0" lang="en-US" sz="1200" u="none" strike="noStrike">
                <a:solidFill>
                  <a:schemeClr val="dk1"/>
                </a:solidFill>
                <a:latin typeface="Calibri"/>
                <a:ea typeface="Calibri"/>
                <a:cs typeface="Calibri"/>
                <a:sym typeface="Calibri"/>
              </a:rPr>
              <a:t>of the design thinking process you see from the hexagram I just showed you: empathy, define, ideate, build, and test. </a:t>
            </a:r>
            <a:endParaRPr b="0"/>
          </a:p>
          <a:p>
            <a:pPr indent="0" lvl="0" marL="0" rtl="0" algn="l">
              <a:lnSpc>
                <a:spcPct val="100000"/>
              </a:lnSpc>
              <a:spcBef>
                <a:spcPts val="0"/>
              </a:spcBef>
              <a:spcAft>
                <a:spcPts val="0"/>
              </a:spcAft>
              <a:buSzPts val="1400"/>
              <a:buNone/>
            </a:pPr>
            <a:br>
              <a:rPr lang="en-US"/>
            </a:b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ece9c8be2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ece9c8be2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a:p>
            <a:pPr indent="0" lvl="1" marL="457200" rtl="0" algn="l">
              <a:spcBef>
                <a:spcPts val="0"/>
              </a:spcBef>
              <a:spcAft>
                <a:spcPts val="0"/>
              </a:spcAft>
              <a:buNone/>
            </a:pPr>
            <a:r>
              <a:rPr b="1" i="0" lang="en-US" sz="1200" u="none" strike="noStrike">
                <a:solidFill>
                  <a:schemeClr val="dk1"/>
                </a:solidFill>
                <a:latin typeface="Calibri"/>
                <a:ea typeface="Calibri"/>
                <a:cs typeface="Calibri"/>
                <a:sym typeface="Calibri"/>
              </a:rPr>
              <a:t>(Slide 14) </a:t>
            </a:r>
            <a:r>
              <a:rPr b="0" i="0" lang="en-US" sz="1200" u="none" strike="noStrike">
                <a:solidFill>
                  <a:schemeClr val="dk1"/>
                </a:solidFill>
                <a:latin typeface="Calibri"/>
                <a:ea typeface="Calibri"/>
                <a:cs typeface="Calibri"/>
                <a:sym typeface="Calibri"/>
              </a:rPr>
              <a:t>Now, which steps of the design thinking process did you identify while watching this video? </a:t>
            </a:r>
            <a:endParaRPr/>
          </a:p>
          <a:p>
            <a:pPr indent="0" lvl="1" marL="457200" rtl="0" algn="l">
              <a:spcBef>
                <a:spcPts val="0"/>
              </a:spcBef>
              <a:spcAft>
                <a:spcPts val="0"/>
              </a:spcAft>
              <a:buNone/>
            </a:pPr>
            <a:r>
              <a:rPr b="0" i="0" lang="en-US" sz="1200" u="none" strike="noStrike">
                <a:solidFill>
                  <a:schemeClr val="dk1"/>
                </a:solidFill>
                <a:latin typeface="Calibri"/>
                <a:ea typeface="Calibri"/>
                <a:cs typeface="Calibri"/>
                <a:sym typeface="Calibri"/>
              </a:rPr>
              <a:t>Can you see ways in which you might apply these steps to solve a problem that affects you?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ece9c8be22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ece9c8be22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(Slide 14) </a:t>
            </a:r>
            <a:r>
              <a:rPr lang="en-US"/>
              <a:t>This activity is for the full class. If time is limited, ask for volunteers to fill </a:t>
            </a:r>
            <a:r>
              <a:rPr b="0" i="0" lang="en-US" sz="1200" u="none" strike="noStrike">
                <a:solidFill>
                  <a:schemeClr val="dk1"/>
                </a:solidFill>
                <a:latin typeface="Calibri"/>
                <a:ea typeface="Calibri"/>
                <a:cs typeface="Calibri"/>
                <a:sym typeface="Calibri"/>
              </a:rPr>
              <a:t>in the blanks for this sentence:</a:t>
            </a:r>
            <a:endParaRPr/>
          </a:p>
          <a:p>
            <a:pPr indent="0" lvl="0" marL="0" rtl="0" algn="l">
              <a:spcBef>
                <a:spcPts val="0"/>
              </a:spcBef>
              <a:spcAft>
                <a:spcPts val="0"/>
              </a:spcAft>
              <a:buNone/>
            </a:pPr>
            <a:br>
              <a:rPr b="0" lang="en-US"/>
            </a:br>
            <a:r>
              <a:rPr b="1" i="0" lang="en-US" sz="1200" u="none" strike="noStrike">
                <a:solidFill>
                  <a:schemeClr val="dk1"/>
                </a:solidFill>
                <a:latin typeface="Calibri"/>
                <a:ea typeface="Calibri"/>
                <a:cs typeface="Calibri"/>
                <a:sym typeface="Calibri"/>
              </a:rPr>
              <a:t>Before this workshop, I thought __________. Now I think ______________. </a:t>
            </a:r>
            <a:endParaRPr b="0"/>
          </a:p>
          <a:p>
            <a:pPr indent="0" lvl="0" marL="0" rtl="0" algn="l">
              <a:spcBef>
                <a:spcPts val="0"/>
              </a:spcBef>
              <a:spcAft>
                <a:spcPts val="0"/>
              </a:spcAft>
              <a:buNone/>
            </a:pPr>
            <a:br>
              <a:rPr lang="en-US"/>
            </a:br>
            <a:endParaRPr/>
          </a:p>
        </p:txBody>
      </p:sp>
      <p:sp>
        <p:nvSpPr>
          <p:cNvPr id="293" name="Google Shape;293;g2ece9c8be22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2) </a:t>
            </a:r>
            <a:r>
              <a:rPr b="0" i="0" lang="en-US" sz="1200" u="none" strike="noStrike">
                <a:solidFill>
                  <a:schemeClr val="dk1"/>
                </a:solidFill>
                <a:latin typeface="Calibri"/>
                <a:ea typeface="Calibri"/>
                <a:cs typeface="Calibri"/>
                <a:sym typeface="Calibri"/>
              </a:rPr>
              <a:t>Before we go deeper into the design thinking process and try it out for ourselves, here’s a quick review of other familiar ways to tackle problems:</a:t>
            </a:r>
            <a:endParaRPr b="0"/>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Engineering Thinking </a:t>
            </a:r>
            <a:r>
              <a:rPr b="0" i="0" lang="en-US" sz="1200" u="none" strike="noStrike">
                <a:solidFill>
                  <a:schemeClr val="dk1"/>
                </a:solidFill>
                <a:latin typeface="Calibri"/>
                <a:ea typeface="Calibri"/>
                <a:cs typeface="Calibri"/>
                <a:sym typeface="Calibri"/>
              </a:rPr>
              <a:t>(Solving) is useful for what we call tame and bounded problems that have been solved in the past. If you’re building a bridge – other bridges have been built, and if you know the length of the bridge, the materials, the load it needs to carry, you can use existing equations to solve your way forward. Once the bridge is built, the problem is solved, and you could solve that same problem again in the future.</a:t>
            </a:r>
            <a:endParaRPr b="0"/>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Business Thinking </a:t>
            </a:r>
            <a:r>
              <a:rPr b="0" i="0" lang="en-US" sz="1200" u="none" strike="noStrike">
                <a:solidFill>
                  <a:schemeClr val="dk1"/>
                </a:solidFill>
                <a:latin typeface="Calibri"/>
                <a:ea typeface="Calibri"/>
                <a:cs typeface="Calibri"/>
                <a:sym typeface="Calibri"/>
              </a:rPr>
              <a:t>(Optimizing) is useful when we want to solve problems with optimal solutions. When you use business thinking, you have </a:t>
            </a:r>
            <a:r>
              <a:rPr b="1" i="0" lang="en-US" sz="1200" u="none" strike="noStrike">
                <a:solidFill>
                  <a:schemeClr val="dk1"/>
                </a:solidFill>
                <a:latin typeface="Calibri"/>
                <a:ea typeface="Calibri"/>
                <a:cs typeface="Calibri"/>
                <a:sym typeface="Calibri"/>
              </a:rPr>
              <a:t>known objectives and criteria </a:t>
            </a:r>
            <a:r>
              <a:rPr b="0" i="0" lang="en-US" sz="1200" u="none" strike="noStrike">
                <a:solidFill>
                  <a:schemeClr val="dk1"/>
                </a:solidFill>
                <a:latin typeface="Calibri"/>
                <a:ea typeface="Calibri"/>
                <a:cs typeface="Calibri"/>
                <a:sym typeface="Calibri"/>
              </a:rPr>
              <a:t>to find the optimal solution.</a:t>
            </a:r>
            <a:endParaRPr b="0"/>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Research Thinking </a:t>
            </a:r>
            <a:r>
              <a:rPr b="0" i="0" lang="en-US" sz="1200" u="none" strike="noStrike">
                <a:solidFill>
                  <a:schemeClr val="dk1"/>
                </a:solidFill>
                <a:latin typeface="Calibri"/>
                <a:ea typeface="Calibri"/>
                <a:cs typeface="Calibri"/>
                <a:sym typeface="Calibri"/>
              </a:rPr>
              <a:t>(Analyzing) is an approach that uses </a:t>
            </a:r>
            <a:r>
              <a:rPr b="1" i="0" lang="en-US" sz="1200" u="none" strike="noStrike">
                <a:solidFill>
                  <a:schemeClr val="dk1"/>
                </a:solidFill>
                <a:latin typeface="Calibri"/>
                <a:ea typeface="Calibri"/>
                <a:cs typeface="Calibri"/>
                <a:sym typeface="Calibri"/>
              </a:rPr>
              <a:t>hypotheses</a:t>
            </a:r>
            <a:r>
              <a:rPr b="0" i="0" lang="en-US" sz="1200" u="none" strike="noStrike">
                <a:solidFill>
                  <a:schemeClr val="dk1"/>
                </a:solidFill>
                <a:latin typeface="Calibri"/>
                <a:ea typeface="Calibri"/>
                <a:cs typeface="Calibri"/>
                <a:sym typeface="Calibri"/>
              </a:rPr>
              <a:t> and relevant data to analyze with the intention of understanding patterns and trends. </a:t>
            </a:r>
            <a:endParaRPr b="0"/>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Design Thinking </a:t>
            </a:r>
            <a:r>
              <a:rPr b="0" i="0" lang="en-US" sz="1200" u="none" strike="noStrike">
                <a:solidFill>
                  <a:schemeClr val="dk1"/>
                </a:solidFill>
                <a:latin typeface="Calibri"/>
                <a:ea typeface="Calibri"/>
                <a:cs typeface="Calibri"/>
                <a:sym typeface="Calibri"/>
              </a:rPr>
              <a:t>(Building) places </a:t>
            </a:r>
            <a:r>
              <a:rPr b="1" i="0" lang="en-US" sz="1200" u="none" strike="noStrike">
                <a:solidFill>
                  <a:schemeClr val="dk1"/>
                </a:solidFill>
                <a:latin typeface="Calibri"/>
                <a:ea typeface="Calibri"/>
                <a:cs typeface="Calibri"/>
                <a:sym typeface="Calibri"/>
              </a:rPr>
              <a:t>empathy </a:t>
            </a:r>
            <a:r>
              <a:rPr b="0" i="0" lang="en-US" sz="1200" u="none" strike="noStrike">
                <a:solidFill>
                  <a:schemeClr val="dk1"/>
                </a:solidFill>
                <a:latin typeface="Calibri"/>
                <a:ea typeface="Calibri"/>
                <a:cs typeface="Calibri"/>
                <a:sym typeface="Calibri"/>
              </a:rPr>
              <a:t>at the center of commonly adopted research methods and encourages fast-paced, high-energy data collection, synthesis and prototyping as a framework for solving human-centered, messy or “wicked” problems. This flexible, iterative process often means failing fast to succeed sooner and learning from extreme users of a product, process, or system before working to improve it.</a:t>
            </a:r>
            <a:endParaRPr sz="1200">
              <a:solidFill>
                <a:srgbClr val="5A5A5A"/>
              </a:solidFill>
              <a:latin typeface="Candara"/>
              <a:ea typeface="Candara"/>
              <a:cs typeface="Candara"/>
              <a:sym typeface="Candara"/>
            </a:endParaRPr>
          </a:p>
        </p:txBody>
      </p:sp>
      <p:sp>
        <p:nvSpPr>
          <p:cNvPr id="134" name="Google Shape;13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br>
              <a:rPr b="0" lang="en-US"/>
            </a:br>
            <a:r>
              <a:rPr b="1" i="0" lang="en-US" sz="1200" u="none" strike="noStrike">
                <a:solidFill>
                  <a:schemeClr val="dk1"/>
                </a:solidFill>
                <a:latin typeface="Calibri"/>
                <a:ea typeface="Calibri"/>
                <a:cs typeface="Calibri"/>
                <a:sym typeface="Calibri"/>
              </a:rPr>
              <a:t>(Slide 3) In a sentence, design thinking is a </a:t>
            </a:r>
            <a:r>
              <a:rPr b="0" i="0" lang="en-US" sz="1200" u="none" strike="noStrike">
                <a:solidFill>
                  <a:schemeClr val="dk1"/>
                </a:solidFill>
                <a:latin typeface="Calibri"/>
                <a:ea typeface="Calibri"/>
                <a:cs typeface="Calibri"/>
                <a:sym typeface="Calibri"/>
              </a:rPr>
              <a:t>process and a mindset for understanding people and their problems </a:t>
            </a:r>
            <a:r>
              <a:rPr b="0" i="1" lang="en-US" sz="1200" u="none" strike="noStrike">
                <a:solidFill>
                  <a:schemeClr val="dk1"/>
                </a:solidFill>
                <a:latin typeface="Calibri"/>
                <a:ea typeface="Calibri"/>
                <a:cs typeface="Calibri"/>
                <a:sym typeface="Calibri"/>
              </a:rPr>
              <a:t>before </a:t>
            </a:r>
            <a:r>
              <a:rPr b="0" i="0" lang="en-US" sz="1200" u="none" strike="noStrike">
                <a:solidFill>
                  <a:schemeClr val="dk1"/>
                </a:solidFill>
                <a:latin typeface="Calibri"/>
                <a:ea typeface="Calibri"/>
                <a:cs typeface="Calibri"/>
                <a:sym typeface="Calibri"/>
              </a:rPr>
              <a:t>developing solutions. </a:t>
            </a:r>
            <a:endParaRPr b="0"/>
          </a:p>
          <a:p>
            <a:pPr indent="0" lvl="0" marL="0" rtl="0" algn="l">
              <a:lnSpc>
                <a:spcPct val="100000"/>
              </a:lnSpc>
              <a:spcBef>
                <a:spcPts val="0"/>
              </a:spcBef>
              <a:spcAft>
                <a:spcPts val="0"/>
              </a:spcAft>
              <a:buSzPts val="1400"/>
              <a:buNone/>
            </a:pPr>
            <a:br>
              <a:rPr lang="en-US"/>
            </a:br>
            <a:endParaRPr/>
          </a:p>
        </p:txBody>
      </p:sp>
      <p:sp>
        <p:nvSpPr>
          <p:cNvPr id="155" name="Google Shape;15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4)</a:t>
            </a:r>
            <a:r>
              <a:rPr b="0" i="0" lang="en-US" sz="1200" u="none" strike="noStrike">
                <a:solidFill>
                  <a:schemeClr val="dk1"/>
                </a:solidFill>
                <a:latin typeface="Calibri"/>
                <a:ea typeface="Calibri"/>
                <a:cs typeface="Calibri"/>
                <a:sym typeface="Calibri"/>
              </a:rPr>
              <a:t> Before we try this out, it is important to consider how the following mindsets are key to the design thinking process.</a:t>
            </a:r>
            <a:endParaRPr b="0"/>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Empathy, </a:t>
            </a:r>
            <a:r>
              <a:rPr b="0" i="0" lang="en-US" sz="1200" u="none" strike="noStrike">
                <a:solidFill>
                  <a:schemeClr val="dk1"/>
                </a:solidFill>
                <a:latin typeface="Calibri"/>
                <a:ea typeface="Calibri"/>
                <a:cs typeface="Calibri"/>
                <a:sym typeface="Calibri"/>
              </a:rPr>
              <a:t>is the first step of design thinking: who is the person you’re trying to help and what is the problem they actually want to solve?</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Optimism</a:t>
            </a:r>
            <a:r>
              <a:rPr b="0" i="0" lang="en-US" sz="1200" u="none" strike="noStrike">
                <a:solidFill>
                  <a:schemeClr val="dk1"/>
                </a:solidFill>
                <a:latin typeface="Calibri"/>
                <a:ea typeface="Calibri"/>
                <a:cs typeface="Calibri"/>
                <a:sym typeface="Calibri"/>
              </a:rPr>
              <a:t> and Curiosity are important for tackling messy or wicked problems, ones that don’t have simple or single solutions. </a:t>
            </a:r>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Embracing Ambiguity</a:t>
            </a:r>
            <a:r>
              <a:rPr b="0" i="0" lang="en-US" sz="1200" u="none" strike="noStrike">
                <a:solidFill>
                  <a:schemeClr val="dk1"/>
                </a:solidFill>
                <a:latin typeface="Calibri"/>
                <a:ea typeface="Calibri"/>
                <a:cs typeface="Calibri"/>
                <a:sym typeface="Calibri"/>
              </a:rPr>
              <a:t> means becoming more comfortable moving forward, even when you don’t know where you’re heading.</a:t>
            </a:r>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Make It. </a:t>
            </a:r>
            <a:r>
              <a:rPr b="0" i="0" lang="en-US" sz="1200" u="none" strike="noStrike">
                <a:solidFill>
                  <a:schemeClr val="dk1"/>
                </a:solidFill>
                <a:latin typeface="Calibri"/>
                <a:ea typeface="Calibri"/>
                <a:cs typeface="Calibri"/>
                <a:sym typeface="Calibri"/>
              </a:rPr>
              <a:t>DT invites you to draw a road map, create a game plan, or design a storyboard to help explain your ideas visually as well as verbally. </a:t>
            </a:r>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Learning from Failure</a:t>
            </a:r>
            <a:r>
              <a:rPr b="0" i="0" lang="en-US" sz="1200" u="none" strike="noStrike">
                <a:solidFill>
                  <a:schemeClr val="dk1"/>
                </a:solidFill>
                <a:latin typeface="Calibri"/>
                <a:ea typeface="Calibri"/>
                <a:cs typeface="Calibri"/>
                <a:sym typeface="Calibri"/>
              </a:rPr>
              <a:t>. This is a big one. Design thinking encourages playing with many ideas at once and not being afraid to let go of one that isn’t working. </a:t>
            </a:r>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Iterate:</a:t>
            </a:r>
            <a:r>
              <a:rPr b="0" i="0" lang="en-US" sz="1200" u="none" strike="noStrike">
                <a:solidFill>
                  <a:schemeClr val="dk1"/>
                </a:solidFill>
                <a:latin typeface="Calibri"/>
                <a:ea typeface="Calibri"/>
                <a:cs typeface="Calibri"/>
                <a:sym typeface="Calibri"/>
              </a:rPr>
              <a:t> DT is a no-linear process - we can move easily back and forth between steps when we need more information to improve our idea.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Finally, </a:t>
            </a:r>
            <a:r>
              <a:rPr b="1" i="0" lang="en-US" sz="1200" u="none" strike="noStrike">
                <a:solidFill>
                  <a:schemeClr val="dk1"/>
                </a:solidFill>
                <a:latin typeface="Calibri"/>
                <a:ea typeface="Calibri"/>
                <a:cs typeface="Calibri"/>
                <a:sym typeface="Calibri"/>
              </a:rPr>
              <a:t>Creative Confidence</a:t>
            </a:r>
            <a:r>
              <a:rPr b="0" i="0" lang="en-US" sz="1200" u="none" strike="noStrike">
                <a:solidFill>
                  <a:schemeClr val="dk1"/>
                </a:solidFill>
                <a:latin typeface="Calibri"/>
                <a:ea typeface="Calibri"/>
                <a:cs typeface="Calibri"/>
                <a:sym typeface="Calibri"/>
              </a:rPr>
              <a:t>: Design thinking is built on the belief that we are all creative, even when we’re unsure about how to proceed. All of these design thinking mindsets are tools for building creative confidence</a:t>
            </a:r>
            <a:endParaRPr/>
          </a:p>
        </p:txBody>
      </p:sp>
      <p:sp>
        <p:nvSpPr>
          <p:cNvPr id="169" name="Google Shape;16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5) </a:t>
            </a:r>
            <a:r>
              <a:rPr b="0" i="0" lang="en-US" sz="1200" u="none" strike="noStrike">
                <a:solidFill>
                  <a:schemeClr val="dk1"/>
                </a:solidFill>
                <a:latin typeface="Calibri"/>
                <a:ea typeface="Calibri"/>
                <a:cs typeface="Calibri"/>
                <a:sym typeface="Calibri"/>
              </a:rPr>
              <a:t>David Kelley, the founder of IDEO and Stanford’s d. School, defines creative confidence this way: “With creative confidence, we become comfortable with uncertainty and are able to leap into action. Instead of resigning ourselves to the status quo, or what others have told us to do, we are freed to speak our mind[s] and challenge existing ways of doing things. We act with greater courage and have more persistence in tackling obstacles.”  Kelley, </a:t>
            </a:r>
            <a:r>
              <a:rPr b="0" i="1" lang="en-US" sz="1200" u="none" strike="noStrike">
                <a:solidFill>
                  <a:schemeClr val="dk1"/>
                </a:solidFill>
                <a:latin typeface="Calibri"/>
                <a:ea typeface="Calibri"/>
                <a:cs typeface="Calibri"/>
                <a:sym typeface="Calibri"/>
              </a:rPr>
              <a:t>Creative Confidence </a:t>
            </a:r>
            <a:r>
              <a:rPr b="0" i="0" lang="en-US" sz="1200" u="none" strike="noStrike">
                <a:solidFill>
                  <a:schemeClr val="dk1"/>
                </a:solidFill>
                <a:latin typeface="Calibri"/>
                <a:ea typeface="Calibri"/>
                <a:cs typeface="Calibri"/>
                <a:sym typeface="Calibri"/>
              </a:rPr>
              <a:t>(10). In other words, Creative confidence is “having the</a:t>
            </a:r>
            <a:r>
              <a:rPr b="1" i="0" lang="en-US" sz="1200" u="none" strike="noStrike">
                <a:solidFill>
                  <a:schemeClr val="dk1"/>
                </a:solidFill>
                <a:latin typeface="Calibri"/>
                <a:ea typeface="Calibri"/>
                <a:cs typeface="Calibri"/>
                <a:sym typeface="Calibri"/>
              </a:rPr>
              <a:t> freedom and courage</a:t>
            </a:r>
            <a:r>
              <a:rPr b="0" i="0" lang="en-US" sz="1200" u="none" strike="noStrike">
                <a:solidFill>
                  <a:schemeClr val="dk1"/>
                </a:solidFill>
                <a:latin typeface="Calibri"/>
                <a:ea typeface="Calibri"/>
                <a:cs typeface="Calibri"/>
                <a:sym typeface="Calibri"/>
              </a:rPr>
              <a:t> to fail and take creative risks and the </a:t>
            </a:r>
            <a:r>
              <a:rPr b="1" i="0" lang="en-US" sz="1200" u="none" strike="noStrike">
                <a:solidFill>
                  <a:schemeClr val="dk1"/>
                </a:solidFill>
                <a:latin typeface="Calibri"/>
                <a:ea typeface="Calibri"/>
                <a:cs typeface="Calibri"/>
                <a:sym typeface="Calibri"/>
              </a:rPr>
              <a:t>knowledge </a:t>
            </a:r>
            <a:r>
              <a:rPr b="0" i="0" lang="en-US" sz="1200" u="none" strike="noStrike">
                <a:solidFill>
                  <a:schemeClr val="dk1"/>
                </a:solidFill>
                <a:latin typeface="Calibri"/>
                <a:ea typeface="Calibri"/>
                <a:cs typeface="Calibri"/>
                <a:sym typeface="Calibri"/>
              </a:rPr>
              <a:t>that all of the ideas you create have value.” </a:t>
            </a:r>
            <a:endParaRPr b="0"/>
          </a:p>
          <a:p>
            <a:pPr indent="0" lvl="0" marL="0" rtl="0" algn="l">
              <a:lnSpc>
                <a:spcPct val="100000"/>
              </a:lnSpc>
              <a:spcBef>
                <a:spcPts val="0"/>
              </a:spcBef>
              <a:spcAft>
                <a:spcPts val="0"/>
              </a:spcAft>
              <a:buSzPts val="1400"/>
              <a:buNone/>
            </a:pPr>
            <a:br>
              <a:rPr b="0" lang="en-US"/>
            </a:br>
            <a:endParaRPr/>
          </a:p>
        </p:txBody>
      </p:sp>
      <p:sp>
        <p:nvSpPr>
          <p:cNvPr id="180" name="Google Shape;18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6:notes"/>
          <p:cNvSpPr/>
          <p:nvPr>
            <p:ph idx="2" type="sldImg"/>
          </p:nvPr>
        </p:nvSpPr>
        <p:spPr>
          <a:xfrm>
            <a:off x="409575" y="698500"/>
            <a:ext cx="62039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6:notes"/>
          <p:cNvSpPr txBox="1"/>
          <p:nvPr>
            <p:ph idx="1" type="body"/>
          </p:nvPr>
        </p:nvSpPr>
        <p:spPr>
          <a:xfrm>
            <a:off x="702310" y="4421823"/>
            <a:ext cx="5618400" cy="4189200"/>
          </a:xfrm>
          <a:prstGeom prst="rect">
            <a:avLst/>
          </a:prstGeom>
          <a:noFill/>
          <a:ln>
            <a:noFill/>
          </a:ln>
        </p:spPr>
        <p:txBody>
          <a:bodyPr anchorCtr="0" anchor="t" bIns="46650" lIns="93300" spcFirstLastPara="1" rIns="93300" wrap="square" tIns="4665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6)</a:t>
            </a:r>
            <a:r>
              <a:rPr b="0" i="0" lang="en-US" sz="1200" u="none" strike="noStrike">
                <a:solidFill>
                  <a:schemeClr val="dk1"/>
                </a:solidFill>
                <a:latin typeface="Calibri"/>
                <a:ea typeface="Calibri"/>
                <a:cs typeface="Calibri"/>
                <a:sym typeface="Calibri"/>
              </a:rPr>
              <a:t>  When asked about the favorite project of his entire career, David Kelley responded, “The next one.” Part of creative confidence is embracing uncertainty and learning from our mistakes. I</a:t>
            </a:r>
            <a:r>
              <a:rPr b="0" i="0" lang="en-US" sz="1200" u="sng" strike="noStrike">
                <a:solidFill>
                  <a:schemeClr val="dk1"/>
                </a:solidFill>
                <a:latin typeface="Calibri"/>
                <a:ea typeface="Calibri"/>
                <a:cs typeface="Calibri"/>
                <a:sym typeface="Calibri"/>
                <a:hlinkClick r:id="rId2">
                  <a:extLst>
                    <a:ext uri="{A12FA001-AC4F-418D-AE19-62706E023703}">
                      <ahyp:hlinkClr val="tx"/>
                    </a:ext>
                  </a:extLst>
                </a:hlinkClick>
              </a:rPr>
              <a:t>n his TED talk, Kelley gives the exampl</a:t>
            </a:r>
            <a:r>
              <a:rPr b="0" i="0" lang="en-US" sz="1200" u="none" strike="noStrike">
                <a:solidFill>
                  <a:schemeClr val="dk1"/>
                </a:solidFill>
                <a:latin typeface="Calibri"/>
                <a:ea typeface="Calibri"/>
                <a:cs typeface="Calibri"/>
                <a:sym typeface="Calibri"/>
              </a:rPr>
              <a:t>e of a doctor who noticed that his young patients were frightened by the experience of having an MRI. After speaking directly with these patients, this doctor redesigned the MRI machine to look like a pirate ship adventure in an effort to make his patient’s experience more comfortable and fun. One little girl asked her mother after trying out this pirate ship MRI, “Can we come back tomorrow?” </a:t>
            </a:r>
            <a:endParaRPr b="0"/>
          </a:p>
          <a:p>
            <a:pPr indent="0" lvl="0" marL="0" rtl="0" algn="l">
              <a:lnSpc>
                <a:spcPct val="100000"/>
              </a:lnSpc>
              <a:spcBef>
                <a:spcPts val="0"/>
              </a:spcBef>
              <a:spcAft>
                <a:spcPts val="0"/>
              </a:spcAft>
              <a:buSzPts val="1400"/>
              <a:buNone/>
            </a:pPr>
            <a:br>
              <a:rPr b="0" lang="en-US"/>
            </a:br>
            <a:endParaRPr b="0" i="0" sz="1200" u="none" strike="noStrike">
              <a:solidFill>
                <a:schemeClr val="dk1"/>
              </a:solidFill>
              <a:latin typeface="Calibri"/>
              <a:ea typeface="Calibri"/>
              <a:cs typeface="Calibri"/>
              <a:sym typeface="Calibri"/>
            </a:endParaRPr>
          </a:p>
        </p:txBody>
      </p:sp>
      <p:sp>
        <p:nvSpPr>
          <p:cNvPr id="197" name="Google Shape;197;p6:notes"/>
          <p:cNvSpPr txBox="1"/>
          <p:nvPr>
            <p:ph idx="12" type="sldNum"/>
          </p:nvPr>
        </p:nvSpPr>
        <p:spPr>
          <a:xfrm>
            <a:off x="3978132" y="8842029"/>
            <a:ext cx="3043200" cy="465600"/>
          </a:xfrm>
          <a:prstGeom prst="rect">
            <a:avLst/>
          </a:prstGeom>
          <a:noFill/>
          <a:ln>
            <a:noFill/>
          </a:ln>
        </p:spPr>
        <p:txBody>
          <a:bodyPr anchorCtr="0" anchor="b" bIns="46650" lIns="93300" spcFirstLastPara="1" rIns="93300" wrap="square" tIns="4665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7:notes"/>
          <p:cNvSpPr/>
          <p:nvPr>
            <p:ph idx="2" type="sldImg"/>
          </p:nvPr>
        </p:nvSpPr>
        <p:spPr>
          <a:xfrm>
            <a:off x="409575" y="698500"/>
            <a:ext cx="62039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7:notes"/>
          <p:cNvSpPr txBox="1"/>
          <p:nvPr>
            <p:ph idx="1" type="body"/>
          </p:nvPr>
        </p:nvSpPr>
        <p:spPr>
          <a:xfrm>
            <a:off x="702310" y="4421823"/>
            <a:ext cx="5618400" cy="4189200"/>
          </a:xfrm>
          <a:prstGeom prst="rect">
            <a:avLst/>
          </a:prstGeom>
          <a:noFill/>
          <a:ln>
            <a:noFill/>
          </a:ln>
        </p:spPr>
        <p:txBody>
          <a:bodyPr anchorCtr="0" anchor="t" bIns="46650" lIns="93300" spcFirstLastPara="1" rIns="93300" wrap="square" tIns="4665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7) </a:t>
            </a:r>
            <a:r>
              <a:rPr b="0" i="0" lang="en-US" sz="1200" u="none" strike="noStrike">
                <a:solidFill>
                  <a:schemeClr val="dk1"/>
                </a:solidFill>
                <a:latin typeface="Calibri"/>
                <a:ea typeface="Calibri"/>
                <a:cs typeface="Calibri"/>
                <a:sym typeface="Calibri"/>
              </a:rPr>
              <a:t>Building creative confidence means embracing a </a:t>
            </a:r>
            <a:r>
              <a:rPr b="1" i="0" lang="en-US" sz="1200" u="none" strike="noStrike">
                <a:solidFill>
                  <a:schemeClr val="dk1"/>
                </a:solidFill>
                <a:latin typeface="Calibri"/>
                <a:ea typeface="Calibri"/>
                <a:cs typeface="Calibri"/>
                <a:sym typeface="Calibri"/>
              </a:rPr>
              <a:t>growth mindset</a:t>
            </a:r>
            <a:r>
              <a:rPr b="0" i="0" lang="en-US" sz="1200" u="none" strike="noStrike">
                <a:solidFill>
                  <a:schemeClr val="dk1"/>
                </a:solidFill>
                <a:latin typeface="Calibri"/>
                <a:ea typeface="Calibri"/>
                <a:cs typeface="Calibri"/>
                <a:sym typeface="Calibri"/>
              </a:rPr>
              <a:t> instead of a fixed mindset: a growth mindset embraces uncertainty as a challenge and sees failure as an opportunity to learn. Unlike a fixed mindset, which sees mistakes as a reason to give up, a growth mindset helps us become more optimistic and confident about our ability to solve problems over time rather than all at once. </a:t>
            </a:r>
            <a:endParaRPr b="0"/>
          </a:p>
          <a:p>
            <a:pPr indent="0" lvl="0" marL="0" rtl="0" algn="l">
              <a:lnSpc>
                <a:spcPct val="100000"/>
              </a:lnSpc>
              <a:spcBef>
                <a:spcPts val="0"/>
              </a:spcBef>
              <a:spcAft>
                <a:spcPts val="0"/>
              </a:spcAft>
              <a:buSzPts val="1400"/>
              <a:buNone/>
            </a:pPr>
            <a:br>
              <a:rPr lang="en-US"/>
            </a:br>
            <a:endParaRPr/>
          </a:p>
        </p:txBody>
      </p:sp>
      <p:sp>
        <p:nvSpPr>
          <p:cNvPr id="216" name="Google Shape;216;p7:notes"/>
          <p:cNvSpPr txBox="1"/>
          <p:nvPr>
            <p:ph idx="12" type="sldNum"/>
          </p:nvPr>
        </p:nvSpPr>
        <p:spPr>
          <a:xfrm>
            <a:off x="3978132" y="8842029"/>
            <a:ext cx="3043200" cy="465600"/>
          </a:xfrm>
          <a:prstGeom prst="rect">
            <a:avLst/>
          </a:prstGeom>
          <a:noFill/>
          <a:ln>
            <a:noFill/>
          </a:ln>
        </p:spPr>
        <p:txBody>
          <a:bodyPr anchorCtr="0" anchor="b" bIns="46650" lIns="93300" spcFirstLastPara="1" rIns="93300" wrap="square" tIns="4665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Let’s try out some of these design thinking mindsets with a short, painless exercise called the </a:t>
            </a:r>
            <a:r>
              <a:rPr b="1" i="0" lang="en-US" sz="1200" u="none" strike="noStrike">
                <a:solidFill>
                  <a:schemeClr val="dk1"/>
                </a:solidFill>
                <a:latin typeface="Calibri"/>
                <a:ea typeface="Calibri"/>
                <a:cs typeface="Calibri"/>
                <a:sym typeface="Calibri"/>
              </a:rPr>
              <a:t>One Word Story</a:t>
            </a:r>
            <a:r>
              <a:rPr b="0" i="0" lang="en-US" sz="1200" u="none" strike="noStrike">
                <a:solidFill>
                  <a:schemeClr val="dk1"/>
                </a:solidFill>
                <a:latin typeface="Calibri"/>
                <a:ea typeface="Calibri"/>
                <a:cs typeface="Calibri"/>
                <a:sym typeface="Calibri"/>
              </a:rPr>
              <a:t> </a:t>
            </a:r>
            <a:endParaRPr b="0"/>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Create Groups or Breakout Rooms of 3-4 students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Assign each group member one number (1,2,3)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Then, going as quickly as you can in this order telling a story one work at a time: each person adds one word to the story until you arrive at an appropriate stopping point. If the story sounds ridiculous, keep going until you reach a stopping point and then congratulate yourselves. Have fun!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9) Share Out: </a:t>
            </a:r>
            <a:r>
              <a:rPr b="0" i="0" lang="en-US" sz="1200" u="none" strike="noStrike">
                <a:solidFill>
                  <a:schemeClr val="dk1"/>
                </a:solidFill>
                <a:latin typeface="Calibri"/>
                <a:ea typeface="Calibri"/>
                <a:cs typeface="Calibri"/>
                <a:sym typeface="Calibri"/>
              </a:rPr>
              <a:t>Now that we’re back, tell me what it was like telling a story one word at a time. Did your story make sense? What was difficult/ fun/surprising?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15"/>
          <p:cNvSpPr/>
          <p:nvPr/>
        </p:nvSpPr>
        <p:spPr>
          <a:xfrm>
            <a:off x="920834" y="1346946"/>
            <a:ext cx="10222992" cy="80683"/>
          </a:xfrm>
          <a:prstGeom prst="rect">
            <a:avLst/>
          </a:prstGeom>
          <a:blipFill rotWithShape="1">
            <a:blip r:embed="rId2">
              <a:alphaModFix amt="83000"/>
            </a:blip>
            <a:tile algn="ctr" flip="xy" tx="0" sx="92000" ty="-76200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 name="Google Shape;20;p15"/>
          <p:cNvSpPr/>
          <p:nvPr/>
        </p:nvSpPr>
        <p:spPr>
          <a:xfrm>
            <a:off x="920834" y="4299696"/>
            <a:ext cx="10222992" cy="80683"/>
          </a:xfrm>
          <a:prstGeom prst="rect">
            <a:avLst/>
          </a:prstGeom>
          <a:blipFill rotWithShape="1">
            <a:blip r:embed="rId2">
              <a:alphaModFix amt="83000"/>
            </a:blip>
            <a:tile algn="ctr" flip="xy" tx="0" sx="92000" ty="-7175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 name="Google Shape;21;p15"/>
          <p:cNvSpPr/>
          <p:nvPr/>
        </p:nvSpPr>
        <p:spPr>
          <a:xfrm>
            <a:off x="920834" y="1484779"/>
            <a:ext cx="10222992" cy="2743200"/>
          </a:xfrm>
          <a:prstGeom prst="rect">
            <a:avLst/>
          </a:prstGeom>
          <a:blipFill rotWithShape="1">
            <a:blip r:embed="rId2">
              <a:alphaModFix amt="83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grpSp>
        <p:nvGrpSpPr>
          <p:cNvPr id="22" name="Google Shape;22;p15"/>
          <p:cNvGrpSpPr/>
          <p:nvPr/>
        </p:nvGrpSpPr>
        <p:grpSpPr>
          <a:xfrm>
            <a:off x="9649215" y="4068923"/>
            <a:ext cx="1080904" cy="1080902"/>
            <a:chOff x="9685338" y="4460675"/>
            <a:chExt cx="1080904" cy="1080902"/>
          </a:xfrm>
        </p:grpSpPr>
        <p:sp>
          <p:nvSpPr>
            <p:cNvPr id="23" name="Google Shape;23;p15"/>
            <p:cNvSpPr/>
            <p:nvPr/>
          </p:nvSpPr>
          <p:spPr>
            <a:xfrm>
              <a:off x="9685338" y="4460675"/>
              <a:ext cx="1080904" cy="1080902"/>
            </a:xfrm>
            <a:prstGeom prst="ellipse">
              <a:avLst/>
            </a:prstGeom>
            <a:blipFill rotWithShape="1">
              <a:blip r:embed="rId3">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24" name="Google Shape;24;p15"/>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25" name="Google Shape;25;p15"/>
          <p:cNvSpPr txBox="1"/>
          <p:nvPr>
            <p:ph type="ctrTitle"/>
          </p:nvPr>
        </p:nvSpPr>
        <p:spPr>
          <a:xfrm>
            <a:off x="1051560" y="1432223"/>
            <a:ext cx="9966960" cy="3035808"/>
          </a:xfrm>
          <a:prstGeom prst="rect">
            <a:avLst/>
          </a:prstGeom>
          <a:noFill/>
          <a:ln>
            <a:noFill/>
          </a:ln>
        </p:spPr>
        <p:txBody>
          <a:bodyPr anchorCtr="0" anchor="ctr" bIns="45700" lIns="91425" spcFirstLastPara="1" rIns="91425" wrap="square" tIns="45700">
            <a:noAutofit/>
          </a:bodyPr>
          <a:lstStyle>
            <a:lvl1pPr lvl="0" algn="l">
              <a:lnSpc>
                <a:spcPct val="85000"/>
              </a:lnSpc>
              <a:spcBef>
                <a:spcPts val="0"/>
              </a:spcBef>
              <a:spcAft>
                <a:spcPts val="0"/>
              </a:spcAft>
              <a:buSzPts val="7200"/>
              <a:buFont typeface="Georgia"/>
              <a:buNone/>
              <a:defRPr b="1" sz="72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
          <p:cNvSpPr txBox="1"/>
          <p:nvPr>
            <p:ph idx="1" type="subTitle"/>
          </p:nvPr>
        </p:nvSpPr>
        <p:spPr>
          <a:xfrm>
            <a:off x="1069848" y="4389120"/>
            <a:ext cx="7891272" cy="1069848"/>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1870"/>
              <a:buNone/>
              <a:defRPr sz="2200">
                <a:solidFill>
                  <a:schemeClr val="dk1"/>
                </a:solidFill>
              </a:defRPr>
            </a:lvl1pPr>
            <a:lvl2pPr lvl="1" algn="ctr">
              <a:lnSpc>
                <a:spcPct val="90000"/>
              </a:lnSpc>
              <a:spcBef>
                <a:spcPts val="400"/>
              </a:spcBef>
              <a:spcAft>
                <a:spcPts val="0"/>
              </a:spcAft>
              <a:buSzPts val="2380"/>
              <a:buNone/>
              <a:defRPr sz="2800"/>
            </a:lvl2pPr>
            <a:lvl3pPr lvl="2" algn="ctr">
              <a:lnSpc>
                <a:spcPct val="90000"/>
              </a:lnSpc>
              <a:spcBef>
                <a:spcPts val="400"/>
              </a:spcBef>
              <a:spcAft>
                <a:spcPts val="0"/>
              </a:spcAft>
              <a:buSzPts val="2040"/>
              <a:buNone/>
              <a:defRPr sz="2400"/>
            </a:lvl3pPr>
            <a:lvl4pPr lvl="3" algn="ctr">
              <a:lnSpc>
                <a:spcPct val="90000"/>
              </a:lnSpc>
              <a:spcBef>
                <a:spcPts val="400"/>
              </a:spcBef>
              <a:spcAft>
                <a:spcPts val="0"/>
              </a:spcAft>
              <a:buSzPts val="1700"/>
              <a:buNone/>
              <a:defRPr sz="2000"/>
            </a:lvl4pPr>
            <a:lvl5pPr lvl="4" algn="ctr">
              <a:lnSpc>
                <a:spcPct val="90000"/>
              </a:lnSpc>
              <a:spcBef>
                <a:spcPts val="400"/>
              </a:spcBef>
              <a:spcAft>
                <a:spcPts val="0"/>
              </a:spcAft>
              <a:buSzPts val="1700"/>
              <a:buNone/>
              <a:defRPr sz="2000"/>
            </a:lvl5pPr>
            <a:lvl6pPr lvl="5" algn="ctr">
              <a:lnSpc>
                <a:spcPct val="90000"/>
              </a:lnSpc>
              <a:spcBef>
                <a:spcPts val="400"/>
              </a:spcBef>
              <a:spcAft>
                <a:spcPts val="0"/>
              </a:spcAft>
              <a:buSzPts val="1700"/>
              <a:buNone/>
              <a:defRPr sz="2000"/>
            </a:lvl6pPr>
            <a:lvl7pPr lvl="6" algn="ctr">
              <a:lnSpc>
                <a:spcPct val="90000"/>
              </a:lnSpc>
              <a:spcBef>
                <a:spcPts val="400"/>
              </a:spcBef>
              <a:spcAft>
                <a:spcPts val="0"/>
              </a:spcAft>
              <a:buSzPts val="1700"/>
              <a:buNone/>
              <a:defRPr sz="2000"/>
            </a:lvl7pPr>
            <a:lvl8pPr lvl="7" algn="ctr">
              <a:lnSpc>
                <a:spcPct val="90000"/>
              </a:lnSpc>
              <a:spcBef>
                <a:spcPts val="400"/>
              </a:spcBef>
              <a:spcAft>
                <a:spcPts val="0"/>
              </a:spcAft>
              <a:buSzPts val="1700"/>
              <a:buNone/>
              <a:defRPr sz="2000"/>
            </a:lvl8pPr>
            <a:lvl9pPr lvl="8" algn="ctr">
              <a:lnSpc>
                <a:spcPct val="90000"/>
              </a:lnSpc>
              <a:spcBef>
                <a:spcPts val="400"/>
              </a:spcBef>
              <a:spcAft>
                <a:spcPts val="200"/>
              </a:spcAft>
              <a:buSzPts val="1700"/>
              <a:buNone/>
              <a:defRPr sz="2000"/>
            </a:lvl9pPr>
          </a:lstStyle>
          <a:p/>
        </p:txBody>
      </p:sp>
      <p:sp>
        <p:nvSpPr>
          <p:cNvPr id="27" name="Google Shape;27;p15"/>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5"/>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5"/>
          <p:cNvSpPr txBox="1"/>
          <p:nvPr>
            <p:ph idx="12" type="sldNum"/>
          </p:nvPr>
        </p:nvSpPr>
        <p:spPr>
          <a:xfrm>
            <a:off x="9592733" y="4289334"/>
            <a:ext cx="1193868" cy="64008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8" name="Shape 68"/>
        <p:cNvGrpSpPr/>
        <p:nvPr/>
      </p:nvGrpSpPr>
      <p:grpSpPr>
        <a:xfrm>
          <a:off x="0" y="0"/>
          <a:ext cx="0" cy="0"/>
          <a:chOff x="0" y="0"/>
          <a:chExt cx="0" cy="0"/>
        </a:xfrm>
      </p:grpSpPr>
      <p:sp>
        <p:nvSpPr>
          <p:cNvPr id="69" name="Google Shape;69;p24"/>
          <p:cNvSpPr txBox="1"/>
          <p:nvPr>
            <p:ph idx="1" type="body"/>
          </p:nvPr>
        </p:nvSpPr>
        <p:spPr>
          <a:xfrm>
            <a:off x="1066800" y="2048256"/>
            <a:ext cx="475488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548BB7"/>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70" name="Google Shape;70;p24"/>
          <p:cNvSpPr txBox="1"/>
          <p:nvPr>
            <p:ph idx="2" type="body"/>
          </p:nvPr>
        </p:nvSpPr>
        <p:spPr>
          <a:xfrm>
            <a:off x="1069848" y="2743200"/>
            <a:ext cx="4754880" cy="32918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71" name="Google Shape;71;p24"/>
          <p:cNvSpPr txBox="1"/>
          <p:nvPr>
            <p:ph idx="3" type="body"/>
          </p:nvPr>
        </p:nvSpPr>
        <p:spPr>
          <a:xfrm>
            <a:off x="6364224" y="2048256"/>
            <a:ext cx="475488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548BB7"/>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72" name="Google Shape;72;p24"/>
          <p:cNvSpPr txBox="1"/>
          <p:nvPr>
            <p:ph idx="4" type="body"/>
          </p:nvPr>
        </p:nvSpPr>
        <p:spPr>
          <a:xfrm>
            <a:off x="6364224" y="2743200"/>
            <a:ext cx="4754880" cy="32918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73" name="Google Shape;73;p24"/>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4"/>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4"/>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
        <p:nvSpPr>
          <p:cNvPr id="76" name="Google Shape;76;p24"/>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77" name="Shape 77"/>
        <p:cNvGrpSpPr/>
        <p:nvPr/>
      </p:nvGrpSpPr>
      <p:grpSpPr>
        <a:xfrm>
          <a:off x="0" y="0"/>
          <a:ext cx="0" cy="0"/>
          <a:chOff x="0" y="0"/>
          <a:chExt cx="0" cy="0"/>
        </a:xfrm>
      </p:grpSpPr>
      <p:sp>
        <p:nvSpPr>
          <p:cNvPr id="78" name="Google Shape;78;p25"/>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5"/>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5"/>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
        <p:nvSpPr>
          <p:cNvPr id="81" name="Google Shape;81;p25"/>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82" name="Shape 82"/>
        <p:cNvGrpSpPr/>
        <p:nvPr/>
      </p:nvGrpSpPr>
      <p:grpSpPr>
        <a:xfrm>
          <a:off x="0" y="0"/>
          <a:ext cx="0" cy="0"/>
          <a:chOff x="0" y="0"/>
          <a:chExt cx="0" cy="0"/>
        </a:xfrm>
      </p:grpSpPr>
      <p:sp>
        <p:nvSpPr>
          <p:cNvPr id="83" name="Google Shape;83;p26"/>
          <p:cNvSpPr/>
          <p:nvPr/>
        </p:nvSpPr>
        <p:spPr>
          <a:xfrm>
            <a:off x="8303740" y="0"/>
            <a:ext cx="3888259" cy="6857999"/>
          </a:xfrm>
          <a:prstGeom prst="rect">
            <a:avLst/>
          </a:prstGeom>
          <a:blipFill rotWithShape="1">
            <a:blip r:embed="rId2">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84" name="Google Shape;84;p26"/>
          <p:cNvSpPr txBox="1"/>
          <p:nvPr>
            <p:ph type="title"/>
          </p:nvPr>
        </p:nvSpPr>
        <p:spPr>
          <a:xfrm>
            <a:off x="8549640" y="685800"/>
            <a:ext cx="32004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3200"/>
              <a:buFont typeface="Georgia"/>
              <a:buNone/>
              <a:defRPr b="1"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6"/>
          <p:cNvSpPr txBox="1"/>
          <p:nvPr>
            <p:ph idx="1" type="body"/>
          </p:nvPr>
        </p:nvSpPr>
        <p:spPr>
          <a:xfrm>
            <a:off x="838200" y="685800"/>
            <a:ext cx="6711696" cy="5020056"/>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36550" lvl="5" marL="2743200" algn="l">
              <a:lnSpc>
                <a:spcPct val="90000"/>
              </a:lnSpc>
              <a:spcBef>
                <a:spcPts val="400"/>
              </a:spcBef>
              <a:spcAft>
                <a:spcPts val="0"/>
              </a:spcAft>
              <a:buSzPts val="1700"/>
              <a:buChar char="▪"/>
              <a:defRPr sz="2000"/>
            </a:lvl6pPr>
            <a:lvl7pPr indent="-336550" lvl="6" marL="3200400" algn="l">
              <a:lnSpc>
                <a:spcPct val="90000"/>
              </a:lnSpc>
              <a:spcBef>
                <a:spcPts val="400"/>
              </a:spcBef>
              <a:spcAft>
                <a:spcPts val="0"/>
              </a:spcAft>
              <a:buSzPts val="1700"/>
              <a:buChar char="▪"/>
              <a:defRPr sz="2000"/>
            </a:lvl7pPr>
            <a:lvl8pPr indent="-336550" lvl="7" marL="3657600" algn="l">
              <a:lnSpc>
                <a:spcPct val="90000"/>
              </a:lnSpc>
              <a:spcBef>
                <a:spcPts val="400"/>
              </a:spcBef>
              <a:spcAft>
                <a:spcPts val="0"/>
              </a:spcAft>
              <a:buSzPts val="1700"/>
              <a:buChar char="▪"/>
              <a:defRPr sz="2000"/>
            </a:lvl8pPr>
            <a:lvl9pPr indent="-336550" lvl="8" marL="4114800" algn="l">
              <a:lnSpc>
                <a:spcPct val="90000"/>
              </a:lnSpc>
              <a:spcBef>
                <a:spcPts val="400"/>
              </a:spcBef>
              <a:spcAft>
                <a:spcPts val="200"/>
              </a:spcAft>
              <a:buSzPts val="1700"/>
              <a:buChar char="▪"/>
              <a:defRPr sz="2000"/>
            </a:lvl9pPr>
          </a:lstStyle>
          <a:p/>
        </p:txBody>
      </p:sp>
      <p:sp>
        <p:nvSpPr>
          <p:cNvPr id="86" name="Google Shape;86;p26"/>
          <p:cNvSpPr txBox="1"/>
          <p:nvPr>
            <p:ph idx="2" type="body"/>
          </p:nvPr>
        </p:nvSpPr>
        <p:spPr>
          <a:xfrm>
            <a:off x="8549640" y="2423160"/>
            <a:ext cx="32004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90"/>
              <a:buNone/>
              <a:defRPr sz="1400">
                <a:solidFill>
                  <a:srgbClr val="345D7E"/>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87" name="Google Shape;87;p26"/>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6"/>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89" name="Google Shape;89;p26"/>
          <p:cNvGrpSpPr/>
          <p:nvPr/>
        </p:nvGrpSpPr>
        <p:grpSpPr>
          <a:xfrm>
            <a:off x="11401725" y="6229681"/>
            <a:ext cx="457200" cy="457200"/>
            <a:chOff x="11361456" y="6195813"/>
            <a:chExt cx="548640" cy="548640"/>
          </a:xfrm>
        </p:grpSpPr>
        <p:sp>
          <p:nvSpPr>
            <p:cNvPr id="90" name="Google Shape;90;p26"/>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91" name="Google Shape;91;p26"/>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92" name="Google Shape;92;p26"/>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93" name="Shape 93"/>
        <p:cNvGrpSpPr/>
        <p:nvPr/>
      </p:nvGrpSpPr>
      <p:grpSpPr>
        <a:xfrm>
          <a:off x="0" y="0"/>
          <a:ext cx="0" cy="0"/>
          <a:chOff x="0" y="0"/>
          <a:chExt cx="0" cy="0"/>
        </a:xfrm>
      </p:grpSpPr>
      <p:sp>
        <p:nvSpPr>
          <p:cNvPr id="94" name="Google Shape;94;p27"/>
          <p:cNvSpPr/>
          <p:nvPr/>
        </p:nvSpPr>
        <p:spPr>
          <a:xfrm>
            <a:off x="8303740" y="0"/>
            <a:ext cx="3888259" cy="6857999"/>
          </a:xfrm>
          <a:prstGeom prst="rect">
            <a:avLst/>
          </a:prstGeom>
          <a:blipFill rotWithShape="1">
            <a:blip r:embed="rId2">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95" name="Google Shape;95;p27"/>
          <p:cNvSpPr txBox="1"/>
          <p:nvPr>
            <p:ph type="title"/>
          </p:nvPr>
        </p:nvSpPr>
        <p:spPr>
          <a:xfrm>
            <a:off x="8549640" y="685800"/>
            <a:ext cx="32004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3200"/>
              <a:buFont typeface="Georgia"/>
              <a:buNone/>
              <a:defRPr b="1"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27"/>
          <p:cNvSpPr/>
          <p:nvPr>
            <p:ph idx="2" type="pic"/>
          </p:nvPr>
        </p:nvSpPr>
        <p:spPr>
          <a:xfrm>
            <a:off x="0" y="0"/>
            <a:ext cx="8303740" cy="6858000"/>
          </a:xfrm>
          <a:prstGeom prst="rect">
            <a:avLst/>
          </a:prstGeom>
          <a:solidFill>
            <a:srgbClr val="E4DEDB"/>
          </a:solidFill>
          <a:ln>
            <a:noFill/>
          </a:ln>
        </p:spPr>
      </p:sp>
      <p:sp>
        <p:nvSpPr>
          <p:cNvPr id="97" name="Google Shape;97;p27"/>
          <p:cNvSpPr txBox="1"/>
          <p:nvPr>
            <p:ph idx="1" type="body"/>
          </p:nvPr>
        </p:nvSpPr>
        <p:spPr>
          <a:xfrm>
            <a:off x="8549640" y="2423160"/>
            <a:ext cx="32004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90"/>
              <a:buNone/>
              <a:defRPr sz="1400">
                <a:solidFill>
                  <a:srgbClr val="345D7E"/>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98" name="Google Shape;98;p27"/>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99" name="Google Shape;99;p27"/>
          <p:cNvGrpSpPr/>
          <p:nvPr/>
        </p:nvGrpSpPr>
        <p:grpSpPr>
          <a:xfrm>
            <a:off x="11401725" y="6229681"/>
            <a:ext cx="457200" cy="457200"/>
            <a:chOff x="11361456" y="6195813"/>
            <a:chExt cx="548640" cy="548640"/>
          </a:xfrm>
        </p:grpSpPr>
        <p:sp>
          <p:nvSpPr>
            <p:cNvPr id="100" name="Google Shape;100;p27"/>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01" name="Google Shape;101;p27"/>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02" name="Google Shape;102;p27"/>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3" name="Shape 103"/>
        <p:cNvGrpSpPr/>
        <p:nvPr/>
      </p:nvGrpSpPr>
      <p:grpSpPr>
        <a:xfrm>
          <a:off x="0" y="0"/>
          <a:ext cx="0" cy="0"/>
          <a:chOff x="0" y="0"/>
          <a:chExt cx="0" cy="0"/>
        </a:xfrm>
      </p:grpSpPr>
      <p:sp>
        <p:nvSpPr>
          <p:cNvPr id="104" name="Google Shape;104;p28"/>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28"/>
          <p:cNvSpPr txBox="1"/>
          <p:nvPr>
            <p:ph idx="1" type="body"/>
          </p:nvPr>
        </p:nvSpPr>
        <p:spPr>
          <a:xfrm rot="5400000">
            <a:off x="4073652" y="-882396"/>
            <a:ext cx="4050792" cy="10058400"/>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106" name="Google Shape;106;p28"/>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28"/>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8"/>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9" name="Shape 109"/>
        <p:cNvGrpSpPr/>
        <p:nvPr/>
      </p:nvGrpSpPr>
      <p:grpSpPr>
        <a:xfrm>
          <a:off x="0" y="0"/>
          <a:ext cx="0" cy="0"/>
          <a:chOff x="0" y="0"/>
          <a:chExt cx="0" cy="0"/>
        </a:xfrm>
      </p:grpSpPr>
      <p:sp>
        <p:nvSpPr>
          <p:cNvPr id="110" name="Google Shape;110;p29"/>
          <p:cNvSpPr txBox="1"/>
          <p:nvPr>
            <p:ph type="title"/>
          </p:nvPr>
        </p:nvSpPr>
        <p:spPr>
          <a:xfrm rot="5400000">
            <a:off x="7181850" y="2076450"/>
            <a:ext cx="5638800" cy="2552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29"/>
          <p:cNvSpPr txBox="1"/>
          <p:nvPr>
            <p:ph idx="1" type="body"/>
          </p:nvPr>
        </p:nvSpPr>
        <p:spPr>
          <a:xfrm rot="5400000">
            <a:off x="2000250" y="-400050"/>
            <a:ext cx="5638800" cy="7505700"/>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112" name="Google Shape;112;p29"/>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9"/>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9"/>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 name="Shape 30"/>
        <p:cNvGrpSpPr/>
        <p:nvPr/>
      </p:nvGrpSpPr>
      <p:grpSpPr>
        <a:xfrm>
          <a:off x="0" y="0"/>
          <a:ext cx="0" cy="0"/>
          <a:chOff x="0" y="0"/>
          <a:chExt cx="0" cy="0"/>
        </a:xfrm>
      </p:grpSpPr>
      <p:sp>
        <p:nvSpPr>
          <p:cNvPr id="31" name="Google Shape;31;p16"/>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6"/>
          <p:cNvSpPr txBox="1"/>
          <p:nvPr>
            <p:ph idx="1" type="body"/>
          </p:nvPr>
        </p:nvSpPr>
        <p:spPr>
          <a:xfrm>
            <a:off x="1069848" y="2121408"/>
            <a:ext cx="10058400" cy="4050792"/>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33" name="Google Shape;33;p16"/>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6"/>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17"/>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7"/>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7"/>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yout Personalizado">
  <p:cSld name="1_Layout Personalizado">
    <p:spTree>
      <p:nvGrpSpPr>
        <p:cNvPr id="40" name="Shape 40"/>
        <p:cNvGrpSpPr/>
        <p:nvPr/>
      </p:nvGrpSpPr>
      <p:grpSpPr>
        <a:xfrm>
          <a:off x="0" y="0"/>
          <a:ext cx="0" cy="0"/>
          <a:chOff x="0" y="0"/>
          <a:chExt cx="0" cy="0"/>
        </a:xfrm>
      </p:grpSpPr>
      <p:sp>
        <p:nvSpPr>
          <p:cNvPr id="41" name="Google Shape;41;p1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42" name="Shape 42"/>
        <p:cNvGrpSpPr/>
        <p:nvPr/>
      </p:nvGrpSpPr>
      <p:grpSpPr>
        <a:xfrm>
          <a:off x="0" y="0"/>
          <a:ext cx="0" cy="0"/>
          <a:chOff x="0" y="0"/>
          <a:chExt cx="0" cy="0"/>
        </a:xfrm>
      </p:grpSpPr>
      <p:sp>
        <p:nvSpPr>
          <p:cNvPr id="43" name="Google Shape;43;p19"/>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4" name="Shape 44"/>
        <p:cNvGrpSpPr/>
        <p:nvPr/>
      </p:nvGrpSpPr>
      <p:grpSpPr>
        <a:xfrm>
          <a:off x="0" y="0"/>
          <a:ext cx="0" cy="0"/>
          <a:chOff x="0" y="0"/>
          <a:chExt cx="0" cy="0"/>
        </a:xfrm>
      </p:grpSpPr>
      <p:sp>
        <p:nvSpPr>
          <p:cNvPr id="45" name="Google Shape;45;p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2800"/>
              <a:buFont typeface="Georgia"/>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 name="Google Shape;46;p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90000"/>
              </a:lnSpc>
              <a:spcBef>
                <a:spcPts val="0"/>
              </a:spcBef>
              <a:spcAft>
                <a:spcPts val="0"/>
              </a:spcAft>
              <a:buSzPts val="1800"/>
              <a:buChar char="●"/>
              <a:defRPr/>
            </a:lvl1pPr>
            <a:lvl2pPr indent="-317500" lvl="1" marL="914400" algn="l">
              <a:lnSpc>
                <a:spcPct val="90000"/>
              </a:lnSpc>
              <a:spcBef>
                <a:spcPts val="2133"/>
              </a:spcBef>
              <a:spcAft>
                <a:spcPts val="0"/>
              </a:spcAft>
              <a:buSzPts val="1400"/>
              <a:buChar char="○"/>
              <a:defRPr/>
            </a:lvl2pPr>
            <a:lvl3pPr indent="-317500" lvl="2" marL="1371600" algn="l">
              <a:lnSpc>
                <a:spcPct val="90000"/>
              </a:lnSpc>
              <a:spcBef>
                <a:spcPts val="2133"/>
              </a:spcBef>
              <a:spcAft>
                <a:spcPts val="0"/>
              </a:spcAft>
              <a:buSzPts val="1400"/>
              <a:buChar char="■"/>
              <a:defRPr/>
            </a:lvl3pPr>
            <a:lvl4pPr indent="-317500" lvl="3" marL="1828800" algn="l">
              <a:lnSpc>
                <a:spcPct val="90000"/>
              </a:lnSpc>
              <a:spcBef>
                <a:spcPts val="2133"/>
              </a:spcBef>
              <a:spcAft>
                <a:spcPts val="0"/>
              </a:spcAft>
              <a:buSzPts val="1400"/>
              <a:buChar char="●"/>
              <a:defRPr/>
            </a:lvl4pPr>
            <a:lvl5pPr indent="-317500" lvl="4" marL="2286000" algn="l">
              <a:lnSpc>
                <a:spcPct val="90000"/>
              </a:lnSpc>
              <a:spcBef>
                <a:spcPts val="2133"/>
              </a:spcBef>
              <a:spcAft>
                <a:spcPts val="0"/>
              </a:spcAft>
              <a:buSzPts val="1400"/>
              <a:buChar char="○"/>
              <a:defRPr/>
            </a:lvl5pPr>
            <a:lvl6pPr indent="-317500" lvl="5" marL="2743200" algn="l">
              <a:lnSpc>
                <a:spcPct val="90000"/>
              </a:lnSpc>
              <a:spcBef>
                <a:spcPts val="2133"/>
              </a:spcBef>
              <a:spcAft>
                <a:spcPts val="0"/>
              </a:spcAft>
              <a:buSzPts val="1400"/>
              <a:buChar char="■"/>
              <a:defRPr/>
            </a:lvl6pPr>
            <a:lvl7pPr indent="-317500" lvl="6" marL="3200400" algn="l">
              <a:lnSpc>
                <a:spcPct val="90000"/>
              </a:lnSpc>
              <a:spcBef>
                <a:spcPts val="2133"/>
              </a:spcBef>
              <a:spcAft>
                <a:spcPts val="0"/>
              </a:spcAft>
              <a:buSzPts val="1400"/>
              <a:buChar char="●"/>
              <a:defRPr/>
            </a:lvl7pPr>
            <a:lvl8pPr indent="-317500" lvl="7" marL="3657600" algn="l">
              <a:lnSpc>
                <a:spcPct val="90000"/>
              </a:lnSpc>
              <a:spcBef>
                <a:spcPts val="2133"/>
              </a:spcBef>
              <a:spcAft>
                <a:spcPts val="0"/>
              </a:spcAft>
              <a:buSzPts val="1400"/>
              <a:buChar char="○"/>
              <a:defRPr/>
            </a:lvl8pPr>
            <a:lvl9pPr indent="-317500" lvl="8" marL="4114800" algn="l">
              <a:lnSpc>
                <a:spcPct val="90000"/>
              </a:lnSpc>
              <a:spcBef>
                <a:spcPts val="2133"/>
              </a:spcBef>
              <a:spcAft>
                <a:spcPts val="2133"/>
              </a:spcAft>
              <a:buSzPts val="1400"/>
              <a:buChar char="■"/>
              <a:defRPr/>
            </a:lvl9pPr>
          </a:lstStyle>
          <a:p/>
        </p:txBody>
      </p:sp>
      <p:sp>
        <p:nvSpPr>
          <p:cNvPr id="47" name="Google Shape;47;p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8" name="Shape 48"/>
        <p:cNvGrpSpPr/>
        <p:nvPr/>
      </p:nvGrpSpPr>
      <p:grpSpPr>
        <a:xfrm>
          <a:off x="0" y="0"/>
          <a:ext cx="0" cy="0"/>
          <a:chOff x="0" y="0"/>
          <a:chExt cx="0" cy="0"/>
        </a:xfrm>
      </p:grpSpPr>
      <p:sp>
        <p:nvSpPr>
          <p:cNvPr id="49" name="Google Shape;49;p21"/>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3600"/>
              <a:buFont typeface="Georgia"/>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0" name="Google Shape;50;p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400"/>
              <a:buFont typeface="Trebuchet MS"/>
              <a:buNone/>
              <a:defRPr b="1" i="0" sz="14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51" name="Shape 51"/>
        <p:cNvGrpSpPr/>
        <p:nvPr/>
      </p:nvGrpSpPr>
      <p:grpSpPr>
        <a:xfrm>
          <a:off x="0" y="0"/>
          <a:ext cx="0" cy="0"/>
          <a:chOff x="0" y="0"/>
          <a:chExt cx="0" cy="0"/>
        </a:xfrm>
      </p:grpSpPr>
      <p:sp>
        <p:nvSpPr>
          <p:cNvPr id="52" name="Google Shape;52;p22"/>
          <p:cNvSpPr/>
          <p:nvPr/>
        </p:nvSpPr>
        <p:spPr>
          <a:xfrm>
            <a:off x="0" y="4917989"/>
            <a:ext cx="12192000" cy="1940010"/>
          </a:xfrm>
          <a:prstGeom prst="rect">
            <a:avLst/>
          </a:prstGeom>
          <a:blipFill rotWithShape="1">
            <a:blip r:embed="rId2">
              <a:alphaModFix amt="83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53" name="Google Shape;53;p22"/>
          <p:cNvSpPr txBox="1"/>
          <p:nvPr>
            <p:ph type="title"/>
          </p:nvPr>
        </p:nvSpPr>
        <p:spPr>
          <a:xfrm>
            <a:off x="2167128" y="1225296"/>
            <a:ext cx="9281160" cy="352044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SzPts val="7200"/>
              <a:buFont typeface="Georgia"/>
              <a:buNone/>
              <a:defRPr b="1"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2"/>
          <p:cNvSpPr txBox="1"/>
          <p:nvPr>
            <p:ph idx="1" type="body"/>
          </p:nvPr>
        </p:nvSpPr>
        <p:spPr>
          <a:xfrm>
            <a:off x="2165774" y="5020056"/>
            <a:ext cx="9052560" cy="1066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700"/>
              <a:buNone/>
              <a:defRPr sz="2000">
                <a:solidFill>
                  <a:schemeClr val="dk1"/>
                </a:solidFill>
              </a:defRPr>
            </a:lvl1pPr>
            <a:lvl2pPr indent="-228600" lvl="1" marL="914400" algn="l">
              <a:lnSpc>
                <a:spcPct val="90000"/>
              </a:lnSpc>
              <a:spcBef>
                <a:spcPts val="400"/>
              </a:spcBef>
              <a:spcAft>
                <a:spcPts val="0"/>
              </a:spcAft>
              <a:buSzPts val="1530"/>
              <a:buNone/>
              <a:defRPr sz="1800">
                <a:solidFill>
                  <a:srgbClr val="888888"/>
                </a:solidFill>
              </a:defRPr>
            </a:lvl2pPr>
            <a:lvl3pPr indent="-228600" lvl="2" marL="1371600" algn="l">
              <a:lnSpc>
                <a:spcPct val="90000"/>
              </a:lnSpc>
              <a:spcBef>
                <a:spcPts val="400"/>
              </a:spcBef>
              <a:spcAft>
                <a:spcPts val="0"/>
              </a:spcAft>
              <a:buSzPts val="1360"/>
              <a:buNone/>
              <a:defRPr sz="1600">
                <a:solidFill>
                  <a:srgbClr val="888888"/>
                </a:solidFill>
              </a:defRPr>
            </a:lvl3pPr>
            <a:lvl4pPr indent="-228600" lvl="3" marL="1828800" algn="l">
              <a:lnSpc>
                <a:spcPct val="90000"/>
              </a:lnSpc>
              <a:spcBef>
                <a:spcPts val="400"/>
              </a:spcBef>
              <a:spcAft>
                <a:spcPts val="0"/>
              </a:spcAft>
              <a:buSzPts val="1190"/>
              <a:buNone/>
              <a:defRPr sz="1400">
                <a:solidFill>
                  <a:srgbClr val="888888"/>
                </a:solidFill>
              </a:defRPr>
            </a:lvl4pPr>
            <a:lvl5pPr indent="-228600" lvl="4" marL="2286000" algn="l">
              <a:lnSpc>
                <a:spcPct val="90000"/>
              </a:lnSpc>
              <a:spcBef>
                <a:spcPts val="400"/>
              </a:spcBef>
              <a:spcAft>
                <a:spcPts val="0"/>
              </a:spcAft>
              <a:buSzPts val="1190"/>
              <a:buNone/>
              <a:defRPr sz="1400">
                <a:solidFill>
                  <a:srgbClr val="888888"/>
                </a:solidFill>
              </a:defRPr>
            </a:lvl5pPr>
            <a:lvl6pPr indent="-228600" lvl="5" marL="2743200" algn="l">
              <a:lnSpc>
                <a:spcPct val="90000"/>
              </a:lnSpc>
              <a:spcBef>
                <a:spcPts val="400"/>
              </a:spcBef>
              <a:spcAft>
                <a:spcPts val="0"/>
              </a:spcAft>
              <a:buSzPts val="1190"/>
              <a:buNone/>
              <a:defRPr sz="1400">
                <a:solidFill>
                  <a:srgbClr val="888888"/>
                </a:solidFill>
              </a:defRPr>
            </a:lvl6pPr>
            <a:lvl7pPr indent="-228600" lvl="6" marL="3200400" algn="l">
              <a:lnSpc>
                <a:spcPct val="90000"/>
              </a:lnSpc>
              <a:spcBef>
                <a:spcPts val="400"/>
              </a:spcBef>
              <a:spcAft>
                <a:spcPts val="0"/>
              </a:spcAft>
              <a:buSzPts val="1190"/>
              <a:buNone/>
              <a:defRPr sz="1400">
                <a:solidFill>
                  <a:srgbClr val="888888"/>
                </a:solidFill>
              </a:defRPr>
            </a:lvl7pPr>
            <a:lvl8pPr indent="-228600" lvl="7" marL="3657600" algn="l">
              <a:lnSpc>
                <a:spcPct val="90000"/>
              </a:lnSpc>
              <a:spcBef>
                <a:spcPts val="400"/>
              </a:spcBef>
              <a:spcAft>
                <a:spcPts val="0"/>
              </a:spcAft>
              <a:buSzPts val="1190"/>
              <a:buNone/>
              <a:defRPr sz="1400">
                <a:solidFill>
                  <a:srgbClr val="888888"/>
                </a:solidFill>
              </a:defRPr>
            </a:lvl8pPr>
            <a:lvl9pPr indent="-228600" lvl="8" marL="4114800" algn="l">
              <a:lnSpc>
                <a:spcPct val="90000"/>
              </a:lnSpc>
              <a:spcBef>
                <a:spcPts val="400"/>
              </a:spcBef>
              <a:spcAft>
                <a:spcPts val="200"/>
              </a:spcAft>
              <a:buSzPts val="1190"/>
              <a:buNone/>
              <a:defRPr sz="1400">
                <a:solidFill>
                  <a:srgbClr val="888888"/>
                </a:solidFill>
              </a:defRPr>
            </a:lvl9pPr>
          </a:lstStyle>
          <a:p/>
        </p:txBody>
      </p:sp>
      <p:sp>
        <p:nvSpPr>
          <p:cNvPr id="55" name="Google Shape;55;p22"/>
          <p:cNvSpPr txBox="1"/>
          <p:nvPr>
            <p:ph idx="10" type="dt"/>
          </p:nvPr>
        </p:nvSpPr>
        <p:spPr>
          <a:xfrm>
            <a:off x="8593667" y="6272784"/>
            <a:ext cx="264430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2"/>
          <p:cNvSpPr txBox="1"/>
          <p:nvPr>
            <p:ph idx="11" type="ftr"/>
          </p:nvPr>
        </p:nvSpPr>
        <p:spPr>
          <a:xfrm>
            <a:off x="2182708"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57" name="Google Shape;57;p22"/>
          <p:cNvGrpSpPr/>
          <p:nvPr/>
        </p:nvGrpSpPr>
        <p:grpSpPr>
          <a:xfrm>
            <a:off x="897399" y="2325848"/>
            <a:ext cx="1080904" cy="1080902"/>
            <a:chOff x="9685338" y="4460675"/>
            <a:chExt cx="1080904" cy="1080902"/>
          </a:xfrm>
        </p:grpSpPr>
        <p:sp>
          <p:nvSpPr>
            <p:cNvPr id="58" name="Google Shape;58;p22"/>
            <p:cNvSpPr/>
            <p:nvPr/>
          </p:nvSpPr>
          <p:spPr>
            <a:xfrm>
              <a:off x="9685338" y="4460675"/>
              <a:ext cx="1080904" cy="1080902"/>
            </a:xfrm>
            <a:prstGeom prst="ellipse">
              <a:avLst/>
            </a:prstGeom>
            <a:blipFill rotWithShape="1">
              <a:blip r:embed="rId3">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59" name="Google Shape;59;p22"/>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60" name="Google Shape;60;p22"/>
          <p:cNvSpPr txBox="1"/>
          <p:nvPr>
            <p:ph idx="12" type="sldNum"/>
          </p:nvPr>
        </p:nvSpPr>
        <p:spPr>
          <a:xfrm>
            <a:off x="843702" y="2506133"/>
            <a:ext cx="1188298" cy="72033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1" name="Shape 61"/>
        <p:cNvGrpSpPr/>
        <p:nvPr/>
      </p:nvGrpSpPr>
      <p:grpSpPr>
        <a:xfrm>
          <a:off x="0" y="0"/>
          <a:ext cx="0" cy="0"/>
          <a:chOff x="0" y="0"/>
          <a:chExt cx="0" cy="0"/>
        </a:xfrm>
      </p:grpSpPr>
      <p:sp>
        <p:nvSpPr>
          <p:cNvPr id="62" name="Google Shape;62;p23"/>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3"/>
          <p:cNvSpPr txBox="1"/>
          <p:nvPr>
            <p:ph idx="1" type="body"/>
          </p:nvPr>
        </p:nvSpPr>
        <p:spPr>
          <a:xfrm>
            <a:off x="1069848" y="2194560"/>
            <a:ext cx="4754880" cy="39776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25754" lvl="5" marL="2743200" algn="l">
              <a:lnSpc>
                <a:spcPct val="90000"/>
              </a:lnSpc>
              <a:spcBef>
                <a:spcPts val="400"/>
              </a:spcBef>
              <a:spcAft>
                <a:spcPts val="0"/>
              </a:spcAft>
              <a:buSzPts val="1530"/>
              <a:buChar char="▪"/>
              <a:defRPr sz="1800"/>
            </a:lvl6pPr>
            <a:lvl7pPr indent="-325754" lvl="6" marL="3200400" algn="l">
              <a:lnSpc>
                <a:spcPct val="90000"/>
              </a:lnSpc>
              <a:spcBef>
                <a:spcPts val="400"/>
              </a:spcBef>
              <a:spcAft>
                <a:spcPts val="0"/>
              </a:spcAft>
              <a:buSzPts val="1530"/>
              <a:buChar char="▪"/>
              <a:defRPr sz="1800"/>
            </a:lvl7pPr>
            <a:lvl8pPr indent="-325754" lvl="7" marL="3657600" algn="l">
              <a:lnSpc>
                <a:spcPct val="90000"/>
              </a:lnSpc>
              <a:spcBef>
                <a:spcPts val="400"/>
              </a:spcBef>
              <a:spcAft>
                <a:spcPts val="0"/>
              </a:spcAft>
              <a:buSzPts val="1530"/>
              <a:buChar char="▪"/>
              <a:defRPr sz="1800"/>
            </a:lvl8pPr>
            <a:lvl9pPr indent="-325754" lvl="8" marL="4114800" algn="l">
              <a:lnSpc>
                <a:spcPct val="90000"/>
              </a:lnSpc>
              <a:spcBef>
                <a:spcPts val="400"/>
              </a:spcBef>
              <a:spcAft>
                <a:spcPts val="200"/>
              </a:spcAft>
              <a:buSzPts val="1530"/>
              <a:buChar char="▪"/>
              <a:defRPr sz="1800"/>
            </a:lvl9pPr>
          </a:lstStyle>
          <a:p/>
        </p:txBody>
      </p:sp>
      <p:sp>
        <p:nvSpPr>
          <p:cNvPr id="64" name="Google Shape;64;p23"/>
          <p:cNvSpPr txBox="1"/>
          <p:nvPr>
            <p:ph idx="2" type="body"/>
          </p:nvPr>
        </p:nvSpPr>
        <p:spPr>
          <a:xfrm>
            <a:off x="6364224" y="2194560"/>
            <a:ext cx="4754880" cy="39776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25754" lvl="5" marL="2743200" algn="l">
              <a:lnSpc>
                <a:spcPct val="90000"/>
              </a:lnSpc>
              <a:spcBef>
                <a:spcPts val="400"/>
              </a:spcBef>
              <a:spcAft>
                <a:spcPts val="0"/>
              </a:spcAft>
              <a:buSzPts val="1530"/>
              <a:buChar char="▪"/>
              <a:defRPr sz="1800"/>
            </a:lvl6pPr>
            <a:lvl7pPr indent="-325754" lvl="6" marL="3200400" algn="l">
              <a:lnSpc>
                <a:spcPct val="90000"/>
              </a:lnSpc>
              <a:spcBef>
                <a:spcPts val="400"/>
              </a:spcBef>
              <a:spcAft>
                <a:spcPts val="0"/>
              </a:spcAft>
              <a:buSzPts val="1530"/>
              <a:buChar char="▪"/>
              <a:defRPr sz="1800"/>
            </a:lvl7pPr>
            <a:lvl8pPr indent="-325754" lvl="7" marL="3657600" algn="l">
              <a:lnSpc>
                <a:spcPct val="90000"/>
              </a:lnSpc>
              <a:spcBef>
                <a:spcPts val="400"/>
              </a:spcBef>
              <a:spcAft>
                <a:spcPts val="0"/>
              </a:spcAft>
              <a:buSzPts val="1530"/>
              <a:buChar char="▪"/>
              <a:defRPr sz="1800"/>
            </a:lvl8pPr>
            <a:lvl9pPr indent="-325754" lvl="8" marL="4114800" algn="l">
              <a:lnSpc>
                <a:spcPct val="90000"/>
              </a:lnSpc>
              <a:spcBef>
                <a:spcPts val="400"/>
              </a:spcBef>
              <a:spcAft>
                <a:spcPts val="200"/>
              </a:spcAft>
              <a:buSzPts val="1530"/>
              <a:buChar char="▪"/>
              <a:defRPr sz="1800"/>
            </a:lvl9pPr>
          </a:lstStyle>
          <a:p/>
        </p:txBody>
      </p:sp>
      <p:sp>
        <p:nvSpPr>
          <p:cNvPr id="65" name="Google Shape;65;p23"/>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3"/>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3"/>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0000"/>
              </a:buClr>
              <a:buSzPts val="4800"/>
              <a:buFont typeface="Georgia"/>
              <a:buNone/>
              <a:defRPr b="1" i="0" sz="4800" u="none" cap="none" strike="noStrike">
                <a:solidFill>
                  <a:srgbClr val="000000"/>
                </a:solidFill>
                <a:latin typeface="Georgia"/>
                <a:ea typeface="Georgia"/>
                <a:cs typeface="Georgia"/>
                <a:sym typeface="Georgi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1069848" y="2121408"/>
            <a:ext cx="10058400" cy="4050792"/>
          </a:xfrm>
          <a:prstGeom prst="rect">
            <a:avLst/>
          </a:prstGeom>
          <a:noFill/>
          <a:ln>
            <a:noFill/>
          </a:ln>
        </p:spPr>
        <p:txBody>
          <a:bodyPr anchorCtr="0" anchor="t" bIns="45700" lIns="91425" spcFirstLastPara="1" rIns="91425" wrap="square" tIns="45700">
            <a:normAutofit/>
          </a:bodyPr>
          <a:lstStyle>
            <a:lvl1pPr indent="-336550" lvl="0" marL="457200" marR="0" rtl="0" algn="l">
              <a:lnSpc>
                <a:spcPct val="90000"/>
              </a:lnSpc>
              <a:spcBef>
                <a:spcPts val="1200"/>
              </a:spcBef>
              <a:spcAft>
                <a:spcPts val="0"/>
              </a:spcAft>
              <a:buClr>
                <a:srgbClr val="548BB7"/>
              </a:buClr>
              <a:buSzPts val="1700"/>
              <a:buFont typeface="Noto Sans Symbols"/>
              <a:buChar char="▪"/>
              <a:defRPr b="0" i="0" sz="2000" u="none" cap="none" strike="noStrike">
                <a:solidFill>
                  <a:schemeClr val="dk1"/>
                </a:solidFill>
                <a:latin typeface="Trebuchet MS"/>
                <a:ea typeface="Trebuchet MS"/>
                <a:cs typeface="Trebuchet MS"/>
                <a:sym typeface="Trebuchet MS"/>
              </a:defRPr>
            </a:lvl1pPr>
            <a:lvl2pPr indent="-325755" lvl="1" marL="914400" marR="0" rtl="0" algn="l">
              <a:lnSpc>
                <a:spcPct val="90000"/>
              </a:lnSpc>
              <a:spcBef>
                <a:spcPts val="400"/>
              </a:spcBef>
              <a:spcAft>
                <a:spcPts val="0"/>
              </a:spcAft>
              <a:buClr>
                <a:srgbClr val="548BB7"/>
              </a:buClr>
              <a:buSzPts val="1530"/>
              <a:buFont typeface="Noto Sans Symbols"/>
              <a:buChar char="▪"/>
              <a:defRPr b="0" i="0" sz="1800" u="none" cap="none" strike="noStrike">
                <a:solidFill>
                  <a:schemeClr val="dk1"/>
                </a:solidFill>
                <a:latin typeface="Trebuchet MS"/>
                <a:ea typeface="Trebuchet MS"/>
                <a:cs typeface="Trebuchet MS"/>
                <a:sym typeface="Trebuchet MS"/>
              </a:defRPr>
            </a:lvl2pPr>
            <a:lvl3pPr indent="-314960" lvl="2" marL="1371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3pPr>
            <a:lvl4pPr indent="-314960" lvl="3" marL="18288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4pPr>
            <a:lvl5pPr indent="-314960" lvl="4" marL="22860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5pPr>
            <a:lvl6pPr indent="-314960" lvl="5" marL="27432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6pPr>
            <a:lvl7pPr indent="-314960" lvl="6" marL="32004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7pPr>
            <a:lvl8pPr indent="-314959" lvl="7" marL="3657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8pPr>
            <a:lvl9pPr indent="-314959" lvl="8" marL="4114800" marR="0" rtl="0" algn="l">
              <a:lnSpc>
                <a:spcPct val="90000"/>
              </a:lnSpc>
              <a:spcBef>
                <a:spcPts val="400"/>
              </a:spcBef>
              <a:spcAft>
                <a:spcPts val="20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9pPr>
          </a:lstStyle>
          <a:p/>
        </p:txBody>
      </p:sp>
      <p:sp>
        <p:nvSpPr>
          <p:cNvPr id="12" name="Google Shape;12;p14"/>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13" name="Google Shape;13;p14"/>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grpSp>
        <p:nvGrpSpPr>
          <p:cNvPr id="14" name="Google Shape;14;p14"/>
          <p:cNvGrpSpPr/>
          <p:nvPr/>
        </p:nvGrpSpPr>
        <p:grpSpPr>
          <a:xfrm>
            <a:off x="11401725" y="6229681"/>
            <a:ext cx="457200" cy="457200"/>
            <a:chOff x="11361456" y="6195813"/>
            <a:chExt cx="548640" cy="548640"/>
          </a:xfrm>
        </p:grpSpPr>
        <p:sp>
          <p:nvSpPr>
            <p:cNvPr id="15" name="Google Shape;15;p14"/>
            <p:cNvSpPr/>
            <p:nvPr/>
          </p:nvSpPr>
          <p:spPr>
            <a:xfrm>
              <a:off x="11361456" y="6195813"/>
              <a:ext cx="548640" cy="548640"/>
            </a:xfrm>
            <a:prstGeom prst="ellipse">
              <a:avLst/>
            </a:prstGeom>
            <a:blipFill rotWithShape="1">
              <a:blip r:embed="rId1">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6" name="Google Shape;16;p14"/>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7" name="Google Shape;17;p14"/>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4.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14.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29.png"/><Relationship Id="rId5" Type="http://schemas.openxmlformats.org/officeDocument/2006/relationships/image" Target="../media/image14.png"/><Relationship Id="rId6"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www.youtube.com/watch?v=M66ZU2PCIcM" TargetMode="Externa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4.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6.png"/><Relationship Id="rId6"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14.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16.jpg"/><Relationship Id="rId6" Type="http://schemas.openxmlformats.org/officeDocument/2006/relationships/image" Target="../media/image14.png"/><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25.png"/><Relationship Id="rId6" Type="http://schemas.openxmlformats.org/officeDocument/2006/relationships/image" Target="../media/image31.png"/><Relationship Id="rId7" Type="http://schemas.openxmlformats.org/officeDocument/2006/relationships/image" Target="../media/image14.png"/><Relationship Id="rId8"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14.png"/><Relationship Id="rId6"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4.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9" name="Shape 119"/>
        <p:cNvGrpSpPr/>
        <p:nvPr/>
      </p:nvGrpSpPr>
      <p:grpSpPr>
        <a:xfrm>
          <a:off x="0" y="0"/>
          <a:ext cx="0" cy="0"/>
          <a:chOff x="0" y="0"/>
          <a:chExt cx="0" cy="0"/>
        </a:xfrm>
      </p:grpSpPr>
      <p:sp>
        <p:nvSpPr>
          <p:cNvPr id="120" name="Google Shape;120;p1"/>
          <p:cNvSpPr/>
          <p:nvPr/>
        </p:nvSpPr>
        <p:spPr>
          <a:xfrm>
            <a:off x="-7620" y="-1"/>
            <a:ext cx="12207240" cy="685800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121" name="Google Shape;121;p1"/>
          <p:cNvPicPr preferRelativeResize="0"/>
          <p:nvPr/>
        </p:nvPicPr>
        <p:blipFill rotWithShape="1">
          <a:blip r:embed="rId3">
            <a:alphaModFix/>
          </a:blip>
          <a:srcRect b="18593" l="3774" r="0" t="317"/>
          <a:stretch/>
        </p:blipFill>
        <p:spPr>
          <a:xfrm>
            <a:off x="20" y="9842"/>
            <a:ext cx="12191980" cy="6857989"/>
          </a:xfrm>
          <a:prstGeom prst="rect">
            <a:avLst/>
          </a:prstGeom>
          <a:noFill/>
          <a:ln>
            <a:noFill/>
          </a:ln>
        </p:spPr>
      </p:pic>
      <p:sp>
        <p:nvSpPr>
          <p:cNvPr id="122" name="Google Shape;122;p1"/>
          <p:cNvSpPr/>
          <p:nvPr/>
        </p:nvSpPr>
        <p:spPr>
          <a:xfrm>
            <a:off x="0" y="4257366"/>
            <a:ext cx="12192000" cy="2610465"/>
          </a:xfrm>
          <a:prstGeom prst="rect">
            <a:avLst/>
          </a:prstGeom>
          <a:blipFill rotWithShape="1">
            <a:blip r:embed="rId4">
              <a:alphaModFix amt="85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23" name="Google Shape;123;p1"/>
          <p:cNvSpPr txBox="1"/>
          <p:nvPr>
            <p:ph type="ctrTitle"/>
          </p:nvPr>
        </p:nvSpPr>
        <p:spPr>
          <a:xfrm>
            <a:off x="223424" y="2463292"/>
            <a:ext cx="9085940" cy="1472224"/>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lt1"/>
              </a:buClr>
              <a:buSzPts val="5600"/>
              <a:buFont typeface="Georgia"/>
              <a:buNone/>
            </a:pPr>
            <a:r>
              <a:rPr lang="en-US" sz="5600">
                <a:solidFill>
                  <a:schemeClr val="lt1"/>
                </a:solidFill>
              </a:rPr>
              <a:t>Design Thinking</a:t>
            </a:r>
            <a:endParaRPr/>
          </a:p>
        </p:txBody>
      </p:sp>
      <p:sp>
        <p:nvSpPr>
          <p:cNvPr id="124" name="Google Shape;124;p1"/>
          <p:cNvSpPr txBox="1"/>
          <p:nvPr>
            <p:ph idx="1" type="subTitle"/>
          </p:nvPr>
        </p:nvSpPr>
        <p:spPr>
          <a:xfrm>
            <a:off x="256804" y="4631592"/>
            <a:ext cx="9052560" cy="364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700"/>
              <a:buNone/>
            </a:pPr>
            <a:r>
              <a:rPr lang="en-US" sz="2000"/>
              <a:t>Introduction to Design Thinking</a:t>
            </a:r>
            <a:endParaRPr/>
          </a:p>
          <a:p>
            <a:pPr indent="0" lvl="0" marL="0" rtl="0" algn="l">
              <a:lnSpc>
                <a:spcPct val="90000"/>
              </a:lnSpc>
              <a:spcBef>
                <a:spcPts val="1200"/>
              </a:spcBef>
              <a:spcAft>
                <a:spcPts val="0"/>
              </a:spcAft>
              <a:buSzPts val="1700"/>
              <a:buNone/>
            </a:pPr>
            <a:r>
              <a:rPr lang="en-US" sz="2000"/>
              <a:t>Ohio STEP (Science, Technology, and Entrepreneurship Program)</a:t>
            </a:r>
            <a:endParaRPr/>
          </a:p>
          <a:p>
            <a:pPr indent="0" lvl="0" marL="0" rtl="0" algn="l">
              <a:lnSpc>
                <a:spcPct val="90000"/>
              </a:lnSpc>
              <a:spcBef>
                <a:spcPts val="1200"/>
              </a:spcBef>
              <a:spcAft>
                <a:spcPts val="0"/>
              </a:spcAft>
              <a:buSzPts val="1700"/>
              <a:buNone/>
            </a:pPr>
            <a:r>
              <a:rPr lang="en-US" sz="2000"/>
              <a:t>Heather Braun, Ph.D.</a:t>
            </a:r>
            <a:endParaRPr/>
          </a:p>
          <a:p>
            <a:pPr indent="0" lvl="0" marL="0" rtl="0" algn="l">
              <a:lnSpc>
                <a:spcPct val="90000"/>
              </a:lnSpc>
              <a:spcBef>
                <a:spcPts val="1200"/>
              </a:spcBef>
              <a:spcAft>
                <a:spcPts val="0"/>
              </a:spcAft>
              <a:buSzPts val="1700"/>
              <a:buNone/>
            </a:pPr>
            <a:r>
              <a:t/>
            </a:r>
            <a:endParaRPr sz="2000"/>
          </a:p>
        </p:txBody>
      </p:sp>
      <p:grpSp>
        <p:nvGrpSpPr>
          <p:cNvPr id="125" name="Google Shape;125;p1"/>
          <p:cNvGrpSpPr/>
          <p:nvPr/>
        </p:nvGrpSpPr>
        <p:grpSpPr>
          <a:xfrm>
            <a:off x="10245590" y="5111496"/>
            <a:ext cx="1080904" cy="1080902"/>
            <a:chOff x="9685338" y="4460675"/>
            <a:chExt cx="1080904" cy="1080902"/>
          </a:xfrm>
        </p:grpSpPr>
        <p:sp>
          <p:nvSpPr>
            <p:cNvPr id="126" name="Google Shape;126;p1"/>
            <p:cNvSpPr/>
            <p:nvPr/>
          </p:nvSpPr>
          <p:spPr>
            <a:xfrm>
              <a:off x="9685338" y="4460675"/>
              <a:ext cx="1080904" cy="1080902"/>
            </a:xfrm>
            <a:prstGeom prst="ellipse">
              <a:avLst/>
            </a:prstGeom>
            <a:blipFill rotWithShape="1">
              <a:blip r:embed="rId5">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27" name="Google Shape;127;p1"/>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28" name="Google Shape;128;p1"/>
          <p:cNvSpPr/>
          <p:nvPr/>
        </p:nvSpPr>
        <p:spPr>
          <a:xfrm>
            <a:off x="5974813" y="3244334"/>
            <a:ext cx="35779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rebuchet MS"/>
                <a:ea typeface="Trebuchet MS"/>
                <a:cs typeface="Trebuchet MS"/>
                <a:sym typeface="Trebuchet MS"/>
              </a:rPr>
              <a:t> </a:t>
            </a:r>
            <a:r>
              <a:rPr b="0" i="0" lang="en-US" sz="1800" u="none" cap="none" strike="noStrike">
                <a:solidFill>
                  <a:schemeClr val="dk1"/>
                </a:solidFill>
                <a:latin typeface="Trebuchet MS"/>
                <a:ea typeface="Trebuchet MS"/>
                <a:cs typeface="Trebuchet MS"/>
                <a:sym typeface="Trebuchet MS"/>
              </a:rPr>
              <a:t>  </a:t>
            </a:r>
            <a:endParaRPr b="0" i="0" sz="1800" u="none" cap="none" strike="noStrike">
              <a:solidFill>
                <a:schemeClr val="dk1"/>
              </a:solidFill>
              <a:latin typeface="Trebuchet MS"/>
              <a:ea typeface="Trebuchet MS"/>
              <a:cs typeface="Trebuchet MS"/>
              <a:sym typeface="Trebuchet MS"/>
            </a:endParaRPr>
          </a:p>
        </p:txBody>
      </p:sp>
      <p:pic>
        <p:nvPicPr>
          <p:cNvPr id="129" name="Google Shape;129;p1"/>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pic>
        <p:nvPicPr>
          <p:cNvPr id="130" name="Google Shape;130;p1"/>
          <p:cNvPicPr preferRelativeResize="0"/>
          <p:nvPr/>
        </p:nvPicPr>
        <p:blipFill>
          <a:blip r:embed="rId7">
            <a:alphaModFix/>
          </a:blip>
          <a:stretch>
            <a:fillRect/>
          </a:stretch>
        </p:blipFill>
        <p:spPr>
          <a:xfrm>
            <a:off x="336350" y="59593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0"/>
          <p:cNvSpPr txBox="1"/>
          <p:nvPr/>
        </p:nvSpPr>
        <p:spPr>
          <a:xfrm>
            <a:off x="657130" y="828651"/>
            <a:ext cx="9628202" cy="66879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000"/>
              <a:buFont typeface="Arial"/>
              <a:buNone/>
            </a:pPr>
            <a:r>
              <a:rPr b="0" i="0" lang="en-US" sz="4000" u="none" cap="none" strike="noStrike">
                <a:solidFill>
                  <a:srgbClr val="00AFF0"/>
                </a:solidFill>
                <a:latin typeface="Arial"/>
                <a:ea typeface="Arial"/>
                <a:cs typeface="Arial"/>
                <a:sym typeface="Arial"/>
              </a:rPr>
              <a:t>DESIGN THINKING</a:t>
            </a:r>
            <a:endParaRPr b="0" i="0" sz="4000" u="none" cap="none" strike="noStrike">
              <a:solidFill>
                <a:srgbClr val="00AFF0"/>
              </a:solidFill>
              <a:latin typeface="Arial"/>
              <a:ea typeface="Arial"/>
              <a:cs typeface="Arial"/>
              <a:sym typeface="Arial"/>
            </a:endParaRPr>
          </a:p>
        </p:txBody>
      </p:sp>
      <p:sp>
        <p:nvSpPr>
          <p:cNvPr id="249" name="Google Shape;249;p10"/>
          <p:cNvSpPr/>
          <p:nvPr/>
        </p:nvSpPr>
        <p:spPr>
          <a:xfrm>
            <a:off x="467632" y="1381140"/>
            <a:ext cx="7639050" cy="519289"/>
          </a:xfrm>
          <a:prstGeom prst="rect">
            <a:avLst/>
          </a:prstGeom>
          <a:noFill/>
          <a:ln>
            <a:noFill/>
          </a:ln>
        </p:spPr>
        <p:txBody>
          <a:bodyPr anchorCtr="0" anchor="t" bIns="11275" lIns="11275" spcFirstLastPara="1" rIns="39900" wrap="square" tIns="11275">
            <a:noAutofit/>
          </a:bodyPr>
          <a:lstStyle/>
          <a:p>
            <a:pPr indent="0" lvl="0" marL="169350" marR="0" rtl="0" algn="l">
              <a:lnSpc>
                <a:spcPct val="100000"/>
              </a:lnSpc>
              <a:spcBef>
                <a:spcPts val="0"/>
              </a:spcBef>
              <a:spcAft>
                <a:spcPts val="0"/>
              </a:spcAft>
              <a:buClr>
                <a:srgbClr val="000000"/>
              </a:buClr>
              <a:buSzPts val="2667"/>
              <a:buFont typeface="Arial"/>
              <a:buNone/>
            </a:pPr>
            <a:r>
              <a:rPr b="0" i="0" lang="en-US" sz="2667" u="none" cap="none" strike="noStrike">
                <a:solidFill>
                  <a:schemeClr val="dk1"/>
                </a:solidFill>
                <a:latin typeface="Arial"/>
                <a:ea typeface="Arial"/>
                <a:cs typeface="Arial"/>
                <a:sym typeface="Arial"/>
              </a:rPr>
              <a:t>The process</a:t>
            </a:r>
            <a:endParaRPr b="0" i="0" sz="1400" u="none" cap="none" strike="noStrike">
              <a:solidFill>
                <a:srgbClr val="000000"/>
              </a:solidFill>
              <a:latin typeface="Arial"/>
              <a:ea typeface="Arial"/>
              <a:cs typeface="Arial"/>
              <a:sym typeface="Arial"/>
            </a:endParaRPr>
          </a:p>
        </p:txBody>
      </p:sp>
      <p:pic>
        <p:nvPicPr>
          <p:cNvPr id="250" name="Google Shape;250;p10"/>
          <p:cNvPicPr preferRelativeResize="0"/>
          <p:nvPr/>
        </p:nvPicPr>
        <p:blipFill rotWithShape="1">
          <a:blip r:embed="rId3">
            <a:alphaModFix/>
          </a:blip>
          <a:srcRect b="0" l="0" r="0" t="0"/>
          <a:stretch/>
        </p:blipFill>
        <p:spPr>
          <a:xfrm>
            <a:off x="1553717" y="2452918"/>
            <a:ext cx="9084565" cy="3838913"/>
          </a:xfrm>
          <a:prstGeom prst="rect">
            <a:avLst/>
          </a:prstGeom>
          <a:noFill/>
          <a:ln>
            <a:noFill/>
          </a:ln>
        </p:spPr>
      </p:pic>
      <p:pic>
        <p:nvPicPr>
          <p:cNvPr id="251" name="Google Shape;251;p10"/>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52" name="Google Shape;252;p10"/>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
                                        <p:tgtEl>
                                          <p:spTgt spid="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grpSp>
        <p:nvGrpSpPr>
          <p:cNvPr id="258" name="Google Shape;258;p11"/>
          <p:cNvGrpSpPr/>
          <p:nvPr/>
        </p:nvGrpSpPr>
        <p:grpSpPr>
          <a:xfrm>
            <a:off x="2945708" y="1857526"/>
            <a:ext cx="9245697" cy="5000140"/>
            <a:chOff x="4119341" y="2100280"/>
            <a:chExt cx="12330004" cy="6668155"/>
          </a:xfrm>
        </p:grpSpPr>
        <p:pic>
          <p:nvPicPr>
            <p:cNvPr id="259" name="Google Shape;259;p11"/>
            <p:cNvPicPr preferRelativeResize="0"/>
            <p:nvPr/>
          </p:nvPicPr>
          <p:blipFill rotWithShape="1">
            <a:blip r:embed="rId3">
              <a:alphaModFix/>
            </a:blip>
            <a:srcRect b="0" l="0" r="0" t="0"/>
            <a:stretch/>
          </p:blipFill>
          <p:spPr>
            <a:xfrm flipH="1">
              <a:off x="11999842" y="4456784"/>
              <a:ext cx="4449503" cy="4311651"/>
            </a:xfrm>
            <a:prstGeom prst="rect">
              <a:avLst/>
            </a:prstGeom>
            <a:noFill/>
            <a:ln>
              <a:noFill/>
            </a:ln>
          </p:spPr>
        </p:pic>
        <p:sp>
          <p:nvSpPr>
            <p:cNvPr id="260" name="Google Shape;260;p11"/>
            <p:cNvSpPr/>
            <p:nvPr/>
          </p:nvSpPr>
          <p:spPr>
            <a:xfrm>
              <a:off x="4119341" y="2100280"/>
              <a:ext cx="7059900" cy="5068500"/>
            </a:xfrm>
            <a:prstGeom prst="cloudCallout">
              <a:avLst>
                <a:gd fmla="val 76618" name="adj1"/>
                <a:gd fmla="val 26351" name="adj2"/>
              </a:avLst>
            </a:prstGeom>
            <a:solidFill>
              <a:srgbClr val="23C59A">
                <a:alpha val="80000"/>
              </a:srgbClr>
            </a:solidFill>
            <a:ln>
              <a:noFill/>
            </a:ln>
          </p:spPr>
          <p:txBody>
            <a:bodyPr anchorCtr="0" anchor="t" bIns="0" lIns="0" spcFirstLastPara="1" rIns="68550" wrap="square" tIns="34275">
              <a:noAutofit/>
            </a:bodyPr>
            <a:lstStyle/>
            <a:p>
              <a:pPr indent="0" lvl="0" marL="0" marR="0" rtl="0" algn="ctr">
                <a:lnSpc>
                  <a:spcPct val="100000"/>
                </a:lnSpc>
                <a:spcBef>
                  <a:spcPts val="0"/>
                </a:spcBef>
                <a:spcAft>
                  <a:spcPts val="0"/>
                </a:spcAft>
                <a:buClr>
                  <a:srgbClr val="000000"/>
                </a:buClr>
                <a:buSzPts val="3749"/>
                <a:buFont typeface="Arial"/>
                <a:buNone/>
              </a:pPr>
              <a:r>
                <a:rPr b="1" i="0" lang="en-US" sz="3749" u="none" cap="none" strike="noStrike">
                  <a:solidFill>
                    <a:srgbClr val="FAF7F2"/>
                  </a:solidFill>
                  <a:latin typeface="Arial"/>
                  <a:ea typeface="Arial"/>
                  <a:cs typeface="Arial"/>
                  <a:sym typeface="Arial"/>
                </a:rPr>
                <a:t>An End-to-End Design Thinking Experience!</a:t>
              </a:r>
              <a:endParaRPr b="0" i="0" sz="1400" u="none" cap="none" strike="noStrike">
                <a:solidFill>
                  <a:srgbClr val="000000"/>
                </a:solidFill>
                <a:latin typeface="Arial"/>
                <a:ea typeface="Arial"/>
                <a:cs typeface="Arial"/>
                <a:sym typeface="Arial"/>
              </a:endParaRPr>
            </a:p>
          </p:txBody>
        </p:sp>
      </p:grpSp>
      <p:sp>
        <p:nvSpPr>
          <p:cNvPr id="261" name="Google Shape;261;p11"/>
          <p:cNvSpPr txBox="1"/>
          <p:nvPr/>
        </p:nvSpPr>
        <p:spPr>
          <a:xfrm>
            <a:off x="657659" y="504177"/>
            <a:ext cx="7817183" cy="7522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ZOOMING OUT…</a:t>
            </a:r>
            <a:endParaRPr b="0" i="0" sz="4499" u="none" cap="none" strike="noStrike">
              <a:solidFill>
                <a:srgbClr val="9933FF"/>
              </a:solidFill>
              <a:latin typeface="Arial"/>
              <a:ea typeface="Arial"/>
              <a:cs typeface="Arial"/>
              <a:sym typeface="Arial"/>
            </a:endParaRPr>
          </a:p>
        </p:txBody>
      </p:sp>
      <p:pic>
        <p:nvPicPr>
          <p:cNvPr id="262" name="Google Shape;262;p11"/>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63" name="Google Shape;263;p11"/>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
                                        <p:tgtEl>
                                          <p:spTgt spid="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8"/>
                                        </p:tgtEl>
                                        <p:attrNameLst>
                                          <p:attrName>style.visibility</p:attrName>
                                        </p:attrNameLst>
                                      </p:cBhvr>
                                      <p:to>
                                        <p:strVal val="visible"/>
                                      </p:to>
                                    </p:set>
                                    <p:anim calcmode="lin" valueType="num">
                                      <p:cBhvr additive="base">
                                        <p:cTn dur="500"/>
                                        <p:tgtEl>
                                          <p:spTgt spid="258"/>
                                        </p:tgtEl>
                                        <p:attrNameLst>
                                          <p:attrName>ppt_w</p:attrName>
                                        </p:attrNameLst>
                                      </p:cBhvr>
                                      <p:tavLst>
                                        <p:tav fmla="" tm="0">
                                          <p:val>
                                            <p:strVal val="0"/>
                                          </p:val>
                                        </p:tav>
                                        <p:tav fmla="" tm="100000">
                                          <p:val>
                                            <p:strVal val="#ppt_w"/>
                                          </p:val>
                                        </p:tav>
                                      </p:tavLst>
                                    </p:anim>
                                    <p:anim calcmode="lin" valueType="num">
                                      <p:cBhvr additive="base">
                                        <p:cTn dur="500"/>
                                        <p:tgtEl>
                                          <p:spTgt spid="25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2"/>
          <p:cNvSpPr txBox="1"/>
          <p:nvPr/>
        </p:nvSpPr>
        <p:spPr>
          <a:xfrm>
            <a:off x="657661" y="504177"/>
            <a:ext cx="10971927" cy="7522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THE “DEEP DIVE”</a:t>
            </a:r>
            <a:endParaRPr b="0" i="0" sz="4499" u="none" cap="none" strike="noStrike">
              <a:solidFill>
                <a:srgbClr val="9933FF"/>
              </a:solidFill>
              <a:latin typeface="Arial"/>
              <a:ea typeface="Arial"/>
              <a:cs typeface="Arial"/>
              <a:sym typeface="Arial"/>
            </a:endParaRPr>
          </a:p>
        </p:txBody>
      </p:sp>
      <p:sp>
        <p:nvSpPr>
          <p:cNvPr id="269" name="Google Shape;269;p12"/>
          <p:cNvSpPr/>
          <p:nvPr/>
        </p:nvSpPr>
        <p:spPr>
          <a:xfrm>
            <a:off x="714831" y="2339333"/>
            <a:ext cx="5669128" cy="2394198"/>
          </a:xfrm>
          <a:prstGeom prst="rect">
            <a:avLst/>
          </a:prstGeom>
          <a:noFill/>
          <a:ln>
            <a:noFill/>
          </a:ln>
        </p:spPr>
        <p:txBody>
          <a:bodyPr anchorCtr="0" anchor="t" bIns="12675" lIns="12675" spcFirstLastPara="1" rIns="44900" wrap="square" tIns="12675">
            <a:noAutofit/>
          </a:bodyPr>
          <a:lstStyle/>
          <a:p>
            <a:pPr indent="0" lvl="0" marL="190454"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IDEO demonstrates the entire design thinking process by re-imagining the shopping cart. </a:t>
            </a:r>
            <a:endParaRPr b="0" i="0" sz="1400" u="none" cap="none" strike="noStrike">
              <a:solidFill>
                <a:srgbClr val="000000"/>
              </a:solidFill>
              <a:latin typeface="Arial"/>
              <a:ea typeface="Arial"/>
              <a:cs typeface="Arial"/>
              <a:sym typeface="Arial"/>
            </a:endParaRPr>
          </a:p>
        </p:txBody>
      </p:sp>
      <p:pic>
        <p:nvPicPr>
          <p:cNvPr descr="old-tv.png" id="270" name="Google Shape;270;p12"/>
          <p:cNvPicPr preferRelativeResize="0"/>
          <p:nvPr/>
        </p:nvPicPr>
        <p:blipFill rotWithShape="1">
          <a:blip r:embed="rId3">
            <a:alphaModFix/>
          </a:blip>
          <a:srcRect b="0" l="0" r="0" t="0"/>
          <a:stretch/>
        </p:blipFill>
        <p:spPr>
          <a:xfrm>
            <a:off x="7231952" y="696361"/>
            <a:ext cx="4307477" cy="5468916"/>
          </a:xfrm>
          <a:prstGeom prst="rect">
            <a:avLst/>
          </a:prstGeom>
          <a:noFill/>
          <a:ln>
            <a:noFill/>
          </a:ln>
        </p:spPr>
      </p:pic>
      <p:pic>
        <p:nvPicPr>
          <p:cNvPr id="271" name="Google Shape;271;p12"/>
          <p:cNvPicPr preferRelativeResize="0"/>
          <p:nvPr/>
        </p:nvPicPr>
        <p:blipFill rotWithShape="1">
          <a:blip r:embed="rId4">
            <a:alphaModFix/>
          </a:blip>
          <a:srcRect b="0" l="0" r="0" t="0"/>
          <a:stretch/>
        </p:blipFill>
        <p:spPr>
          <a:xfrm rot="219420">
            <a:off x="7829186" y="2706012"/>
            <a:ext cx="1667502" cy="1701649"/>
          </a:xfrm>
          <a:prstGeom prst="rect">
            <a:avLst/>
          </a:prstGeom>
          <a:noFill/>
          <a:ln>
            <a:noFill/>
          </a:ln>
        </p:spPr>
      </p:pic>
      <p:pic>
        <p:nvPicPr>
          <p:cNvPr id="272" name="Google Shape;272;p12"/>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73" name="Google Shape;273;p12"/>
          <p:cNvPicPr preferRelativeResize="0"/>
          <p:nvPr/>
        </p:nvPicPr>
        <p:blipFill>
          <a:blip r:embed="rId6">
            <a:alphaModFix/>
          </a:blip>
          <a:stretch>
            <a:fillRect/>
          </a:stretch>
        </p:blipFill>
        <p:spPr>
          <a:xfrm>
            <a:off x="10544500" y="310050"/>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3"/>
          <p:cNvSpPr txBox="1"/>
          <p:nvPr/>
        </p:nvSpPr>
        <p:spPr>
          <a:xfrm>
            <a:off x="657661" y="504177"/>
            <a:ext cx="10971927" cy="7522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IDEO Video</a:t>
            </a:r>
            <a:endParaRPr b="0" i="0" sz="4499" u="none" cap="none" strike="noStrike">
              <a:solidFill>
                <a:srgbClr val="9933FF"/>
              </a:solidFill>
              <a:latin typeface="Arial"/>
              <a:ea typeface="Arial"/>
              <a:cs typeface="Arial"/>
              <a:sym typeface="Arial"/>
            </a:endParaRPr>
          </a:p>
        </p:txBody>
      </p:sp>
      <p:sp>
        <p:nvSpPr>
          <p:cNvPr id="279" name="Google Shape;279;p13"/>
          <p:cNvSpPr/>
          <p:nvPr/>
        </p:nvSpPr>
        <p:spPr>
          <a:xfrm>
            <a:off x="593852" y="2421560"/>
            <a:ext cx="10531200" cy="1007100"/>
          </a:xfrm>
          <a:prstGeom prst="rect">
            <a:avLst/>
          </a:prstGeom>
          <a:noFill/>
          <a:ln>
            <a:noFill/>
          </a:ln>
        </p:spPr>
        <p:txBody>
          <a:bodyPr anchorCtr="0" anchor="t" bIns="12675" lIns="12675" spcFirstLastPara="1" rIns="44900" wrap="square" tIns="12675">
            <a:noAutofit/>
          </a:bodyPr>
          <a:lstStyle/>
          <a:p>
            <a:pPr indent="0" lvl="0" marL="190454"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Watch the video </a:t>
            </a:r>
            <a:r>
              <a:rPr b="1" lang="en-US" sz="3600">
                <a:solidFill>
                  <a:schemeClr val="dk1"/>
                </a:solidFill>
                <a:latin typeface="Calibri"/>
                <a:ea typeface="Calibri"/>
                <a:cs typeface="Calibri"/>
                <a:sym typeface="Calibri"/>
              </a:rPr>
              <a:t>ABC Nightline - </a:t>
            </a:r>
            <a:r>
              <a:rPr b="1" i="1" lang="en-US" sz="3600">
                <a:solidFill>
                  <a:schemeClr val="dk1"/>
                </a:solidFill>
                <a:latin typeface="Calibri"/>
                <a:ea typeface="Calibri"/>
                <a:cs typeface="Calibri"/>
                <a:sym typeface="Calibri"/>
              </a:rPr>
              <a:t>IDEO Shopping Cart</a:t>
            </a:r>
            <a:r>
              <a:rPr lang="en-US" sz="3600">
                <a:solidFill>
                  <a:schemeClr val="dk1"/>
                </a:solidFill>
                <a:latin typeface="Calibri"/>
                <a:ea typeface="Calibri"/>
                <a:cs typeface="Calibri"/>
                <a:sym typeface="Calibri"/>
              </a:rPr>
              <a:t> </a:t>
            </a:r>
            <a:r>
              <a:rPr lang="en-US" sz="3600" u="sng">
                <a:solidFill>
                  <a:srgbClr val="1155CC"/>
                </a:solidFill>
                <a:latin typeface="Calibri"/>
                <a:ea typeface="Calibri"/>
                <a:cs typeface="Calibri"/>
                <a:sym typeface="Calibri"/>
                <a:hlinkClick r:id="rId3">
                  <a:extLst>
                    <a:ext uri="{A12FA001-AC4F-418D-AE19-62706E023703}">
                      <ahyp:hlinkClr val="tx"/>
                    </a:ext>
                  </a:extLst>
                </a:hlinkClick>
              </a:rPr>
              <a:t>https://www.youtube.com/watch?v=M66ZU2PCIcM</a:t>
            </a:r>
            <a:r>
              <a:rPr lang="en-US" sz="3600">
                <a:solidFill>
                  <a:schemeClr val="dk1"/>
                </a:solidFill>
                <a:latin typeface="Calibri"/>
                <a:ea typeface="Calibri"/>
                <a:cs typeface="Calibri"/>
                <a:sym typeface="Calibri"/>
              </a:rPr>
              <a:t> </a:t>
            </a:r>
            <a:endParaRPr sz="3600">
              <a:solidFill>
                <a:schemeClr val="dk1"/>
              </a:solidFill>
              <a:latin typeface="Calibri"/>
              <a:ea typeface="Calibri"/>
              <a:cs typeface="Calibri"/>
              <a:sym typeface="Calibri"/>
            </a:endParaRPr>
          </a:p>
          <a:p>
            <a:pPr indent="0" lvl="0" marL="190454" marR="0" rtl="0" algn="l">
              <a:lnSpc>
                <a:spcPct val="100000"/>
              </a:lnSpc>
              <a:spcBef>
                <a:spcPts val="0"/>
              </a:spcBef>
              <a:spcAft>
                <a:spcPts val="0"/>
              </a:spcAft>
              <a:buClr>
                <a:srgbClr val="000000"/>
              </a:buClr>
              <a:buSzPts val="3600"/>
              <a:buFont typeface="Arial"/>
              <a:buNone/>
            </a:pPr>
            <a:r>
              <a:t/>
            </a:r>
            <a:endParaRPr sz="3600">
              <a:solidFill>
                <a:schemeClr val="dk1"/>
              </a:solidFill>
            </a:endParaRPr>
          </a:p>
        </p:txBody>
      </p:sp>
      <p:pic>
        <p:nvPicPr>
          <p:cNvPr id="280" name="Google Shape;280;p13"/>
          <p:cNvPicPr preferRelativeResize="0"/>
          <p:nvPr/>
        </p:nvPicPr>
        <p:blipFill>
          <a:blip r:embed="rId4">
            <a:alphaModFix/>
          </a:blip>
          <a:stretch>
            <a:fillRect/>
          </a:stretch>
        </p:blipFill>
        <p:spPr>
          <a:xfrm>
            <a:off x="9874475" y="612225"/>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g2ece9c8be22_0_0"/>
          <p:cNvSpPr txBox="1"/>
          <p:nvPr/>
        </p:nvSpPr>
        <p:spPr>
          <a:xfrm>
            <a:off x="657661" y="504177"/>
            <a:ext cx="10971900" cy="75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DESIGN THINKING</a:t>
            </a:r>
            <a:endParaRPr b="0" i="0" sz="4499" u="none" cap="none" strike="noStrike">
              <a:solidFill>
                <a:srgbClr val="9933FF"/>
              </a:solidFill>
              <a:latin typeface="Arial"/>
              <a:ea typeface="Arial"/>
              <a:cs typeface="Arial"/>
              <a:sym typeface="Arial"/>
            </a:endParaRPr>
          </a:p>
        </p:txBody>
      </p:sp>
      <p:pic>
        <p:nvPicPr>
          <p:cNvPr id="286" name="Google Shape;286;g2ece9c8be22_0_0"/>
          <p:cNvPicPr preferRelativeResize="0"/>
          <p:nvPr/>
        </p:nvPicPr>
        <p:blipFill rotWithShape="1">
          <a:blip r:embed="rId3">
            <a:alphaModFix/>
          </a:blip>
          <a:srcRect b="0" l="0" r="0" t="0"/>
          <a:stretch/>
        </p:blipFill>
        <p:spPr>
          <a:xfrm>
            <a:off x="2465595" y="2325237"/>
            <a:ext cx="9084567" cy="3838912"/>
          </a:xfrm>
          <a:prstGeom prst="rect">
            <a:avLst/>
          </a:prstGeom>
          <a:noFill/>
          <a:ln>
            <a:noFill/>
          </a:ln>
        </p:spPr>
      </p:pic>
      <p:sp>
        <p:nvSpPr>
          <p:cNvPr id="287" name="Google Shape;287;g2ece9c8be22_0_0"/>
          <p:cNvSpPr/>
          <p:nvPr/>
        </p:nvSpPr>
        <p:spPr>
          <a:xfrm>
            <a:off x="468180" y="1125606"/>
            <a:ext cx="4600800" cy="584100"/>
          </a:xfrm>
          <a:prstGeom prst="rect">
            <a:avLst/>
          </a:prstGeom>
          <a:noFill/>
          <a:ln>
            <a:noFill/>
          </a:ln>
        </p:spPr>
        <p:txBody>
          <a:bodyPr anchorCtr="0" anchor="t" bIns="12675" lIns="12675" spcFirstLastPara="1" rIns="44900" wrap="square" tIns="12675">
            <a:noAutofit/>
          </a:bodyPr>
          <a:lstStyle/>
          <a:p>
            <a:pPr indent="0" lvl="0" marL="190454" marR="0" rtl="0" algn="l">
              <a:spcBef>
                <a:spcPts val="0"/>
              </a:spcBef>
              <a:spcAft>
                <a:spcPts val="0"/>
              </a:spcAft>
              <a:buNone/>
            </a:pPr>
            <a:r>
              <a:rPr b="0" i="0" lang="en-US" sz="3000" u="none" cap="none" strike="noStrike">
                <a:solidFill>
                  <a:schemeClr val="dk1"/>
                </a:solidFill>
                <a:latin typeface="Arial"/>
                <a:ea typeface="Arial"/>
                <a:cs typeface="Arial"/>
                <a:sym typeface="Arial"/>
              </a:rPr>
              <a:t>Was it all there?</a:t>
            </a:r>
            <a:endParaRPr/>
          </a:p>
        </p:txBody>
      </p:sp>
      <p:pic>
        <p:nvPicPr>
          <p:cNvPr id="288" name="Google Shape;288;g2ece9c8be22_0_0"/>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89" name="Google Shape;289;g2ece9c8be22_0_0"/>
          <p:cNvPicPr preferRelativeResize="0"/>
          <p:nvPr/>
        </p:nvPicPr>
        <p:blipFill>
          <a:blip r:embed="rId5">
            <a:alphaModFix/>
          </a:blip>
          <a:stretch>
            <a:fillRect/>
          </a:stretch>
        </p:blipFill>
        <p:spPr>
          <a:xfrm>
            <a:off x="10074275" y="608838"/>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ece9c8be22_0_8"/>
          <p:cNvSpPr txBox="1"/>
          <p:nvPr>
            <p:ph type="title"/>
          </p:nvPr>
        </p:nvSpPr>
        <p:spPr>
          <a:xfrm>
            <a:off x="1066800" y="4786009"/>
            <a:ext cx="10058400" cy="14868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sz="6000"/>
              <a:t>Closing Activity</a:t>
            </a:r>
            <a:endParaRPr/>
          </a:p>
        </p:txBody>
      </p:sp>
      <p:grpSp>
        <p:nvGrpSpPr>
          <p:cNvPr id="296" name="Google Shape;296;g2ece9c8be22_0_8"/>
          <p:cNvGrpSpPr/>
          <p:nvPr/>
        </p:nvGrpSpPr>
        <p:grpSpPr>
          <a:xfrm>
            <a:off x="1102406" y="934657"/>
            <a:ext cx="9987337" cy="3217500"/>
            <a:chOff x="24938" y="291190"/>
            <a:chExt cx="9987337" cy="3217500"/>
          </a:xfrm>
        </p:grpSpPr>
        <p:sp>
          <p:nvSpPr>
            <p:cNvPr id="297" name="Google Shape;297;g2ece9c8be22_0_8"/>
            <p:cNvSpPr/>
            <p:nvPr/>
          </p:nvSpPr>
          <p:spPr>
            <a:xfrm>
              <a:off x="606282" y="291190"/>
              <a:ext cx="1818600" cy="1818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ce9c8be22_0_8"/>
            <p:cNvSpPr/>
            <p:nvPr/>
          </p:nvSpPr>
          <p:spPr>
            <a:xfrm>
              <a:off x="993844" y="678752"/>
              <a:ext cx="1043400" cy="10434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ce9c8be22_0_8"/>
            <p:cNvSpPr/>
            <p:nvPr/>
          </p:nvSpPr>
          <p:spPr>
            <a:xfrm>
              <a:off x="24938" y="2676190"/>
              <a:ext cx="2981400" cy="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ce9c8be22_0_8"/>
            <p:cNvSpPr txBox="1"/>
            <p:nvPr/>
          </p:nvSpPr>
          <p:spPr>
            <a:xfrm>
              <a:off x="24938" y="2676190"/>
              <a:ext cx="2981400" cy="83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EACH PERSON FILLS IN THE BLANKS: </a:t>
              </a:r>
              <a:endParaRPr/>
            </a:p>
          </p:txBody>
        </p:sp>
        <p:sp>
          <p:nvSpPr>
            <p:cNvPr id="301" name="Google Shape;301;g2ece9c8be22_0_8"/>
            <p:cNvSpPr/>
            <p:nvPr/>
          </p:nvSpPr>
          <p:spPr>
            <a:xfrm>
              <a:off x="4109250" y="291190"/>
              <a:ext cx="1818600" cy="18186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ece9c8be22_0_8"/>
            <p:cNvSpPr/>
            <p:nvPr/>
          </p:nvSpPr>
          <p:spPr>
            <a:xfrm>
              <a:off x="4496813" y="678752"/>
              <a:ext cx="1043400" cy="10434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ece9c8be22_0_8"/>
            <p:cNvSpPr/>
            <p:nvPr/>
          </p:nvSpPr>
          <p:spPr>
            <a:xfrm>
              <a:off x="3527907" y="2676190"/>
              <a:ext cx="2981400" cy="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ce9c8be22_0_8"/>
            <p:cNvSpPr txBox="1"/>
            <p:nvPr/>
          </p:nvSpPr>
          <p:spPr>
            <a:xfrm>
              <a:off x="3527907" y="2676190"/>
              <a:ext cx="2981400" cy="83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BEFORE THIS WORKSHOP, I THOUGHT _________________</a:t>
              </a:r>
              <a:endParaRPr/>
            </a:p>
            <a:p>
              <a:pPr indent="0" lvl="0" marL="0" marR="0" rtl="0" algn="ctr">
                <a:spcBef>
                  <a:spcPts val="56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p:txBody>
        </p:sp>
        <p:sp>
          <p:nvSpPr>
            <p:cNvPr id="305" name="Google Shape;305;g2ece9c8be22_0_8"/>
            <p:cNvSpPr/>
            <p:nvPr/>
          </p:nvSpPr>
          <p:spPr>
            <a:xfrm>
              <a:off x="7612219" y="291190"/>
              <a:ext cx="1818600" cy="18186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ce9c8be22_0_8"/>
            <p:cNvSpPr/>
            <p:nvPr/>
          </p:nvSpPr>
          <p:spPr>
            <a:xfrm>
              <a:off x="7999782" y="678752"/>
              <a:ext cx="1043400" cy="1043400"/>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ce9c8be22_0_8"/>
            <p:cNvSpPr/>
            <p:nvPr/>
          </p:nvSpPr>
          <p:spPr>
            <a:xfrm>
              <a:off x="7030875" y="2676190"/>
              <a:ext cx="2981400" cy="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ece9c8be22_0_8"/>
            <p:cNvSpPr txBox="1"/>
            <p:nvPr/>
          </p:nvSpPr>
          <p:spPr>
            <a:xfrm>
              <a:off x="7030875" y="2676190"/>
              <a:ext cx="2981400" cy="832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NOW, I THINK/UNDERSTAND</a:t>
              </a:r>
              <a:endParaRPr/>
            </a:p>
            <a:p>
              <a:pPr indent="0" lvl="0" marL="0" marR="0" rtl="0" algn="ctr">
                <a:spcBef>
                  <a:spcPts val="56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_____________________</a:t>
              </a:r>
              <a:endParaRPr/>
            </a:p>
          </p:txBody>
        </p:sp>
      </p:grpSp>
      <p:pic>
        <p:nvPicPr>
          <p:cNvPr id="309" name="Google Shape;309;g2ece9c8be22_0_8"/>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
          <p:cNvSpPr/>
          <p:nvPr/>
        </p:nvSpPr>
        <p:spPr>
          <a:xfrm>
            <a:off x="873293" y="1735667"/>
            <a:ext cx="2495532" cy="79986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ENGINEERING THINKING</a:t>
            </a:r>
            <a:endParaRPr b="0" i="0" sz="1400" u="none" cap="none" strike="noStrike">
              <a:solidFill>
                <a:srgbClr val="000000"/>
              </a:solidFill>
              <a:latin typeface="Arial"/>
              <a:ea typeface="Arial"/>
              <a:cs typeface="Arial"/>
              <a:sym typeface="Arial"/>
            </a:endParaRPr>
          </a:p>
        </p:txBody>
      </p:sp>
      <p:pic>
        <p:nvPicPr>
          <p:cNvPr id="137" name="Google Shape;137;p2"/>
          <p:cNvPicPr preferRelativeResize="0"/>
          <p:nvPr/>
        </p:nvPicPr>
        <p:blipFill rotWithShape="1">
          <a:blip r:embed="rId3">
            <a:alphaModFix/>
          </a:blip>
          <a:srcRect b="-2" l="0" r="0" t="-956"/>
          <a:stretch/>
        </p:blipFill>
        <p:spPr>
          <a:xfrm>
            <a:off x="3536335" y="2650069"/>
            <a:ext cx="2341304" cy="2081159"/>
          </a:xfrm>
          <a:prstGeom prst="rect">
            <a:avLst/>
          </a:prstGeom>
          <a:noFill/>
          <a:ln cap="flat" cmpd="sng" w="9525">
            <a:solidFill>
              <a:srgbClr val="000000"/>
            </a:solidFill>
            <a:prstDash val="solid"/>
            <a:miter lim="800000"/>
            <a:headEnd len="sm" w="sm" type="none"/>
            <a:tailEnd len="sm" w="sm" type="none"/>
          </a:ln>
        </p:spPr>
      </p:pic>
      <p:pic>
        <p:nvPicPr>
          <p:cNvPr id="138" name="Google Shape;138;p2"/>
          <p:cNvPicPr preferRelativeResize="0"/>
          <p:nvPr/>
        </p:nvPicPr>
        <p:blipFill rotWithShape="1">
          <a:blip r:embed="rId4">
            <a:alphaModFix/>
          </a:blip>
          <a:srcRect b="0" l="0" r="0" t="0"/>
          <a:stretch/>
        </p:blipFill>
        <p:spPr>
          <a:xfrm>
            <a:off x="723900" y="2650070"/>
            <a:ext cx="2341304" cy="2080410"/>
          </a:xfrm>
          <a:prstGeom prst="rect">
            <a:avLst/>
          </a:prstGeom>
          <a:noFill/>
          <a:ln cap="flat" cmpd="sng" w="9525">
            <a:solidFill>
              <a:srgbClr val="000000"/>
            </a:solidFill>
            <a:prstDash val="solid"/>
            <a:miter lim="800000"/>
            <a:headEnd len="sm" w="sm" type="none"/>
            <a:tailEnd len="sm" w="sm" type="none"/>
          </a:ln>
        </p:spPr>
      </p:pic>
      <p:sp>
        <p:nvSpPr>
          <p:cNvPr id="139" name="Google Shape;139;p2"/>
          <p:cNvSpPr/>
          <p:nvPr/>
        </p:nvSpPr>
        <p:spPr>
          <a:xfrm>
            <a:off x="723900" y="4885270"/>
            <a:ext cx="2400300" cy="842802"/>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000000"/>
              </a:buClr>
              <a:buSzPts val="2667"/>
              <a:buFont typeface="Arial"/>
              <a:buNone/>
            </a:pPr>
            <a:r>
              <a:rPr b="0" i="0" lang="en-US" sz="2667" u="sng" cap="none" strike="noStrike">
                <a:solidFill>
                  <a:schemeClr val="dk1"/>
                </a:solidFill>
                <a:latin typeface="Arial"/>
                <a:ea typeface="Arial"/>
                <a:cs typeface="Arial"/>
                <a:sym typeface="Arial"/>
              </a:rPr>
              <a:t>Solve</a:t>
            </a:r>
            <a:r>
              <a:rPr b="0" i="0" lang="en-US" sz="2667" u="none" cap="none" strike="noStrike">
                <a:solidFill>
                  <a:schemeClr val="dk1"/>
                </a:solidFill>
                <a:latin typeface="Arial"/>
                <a:ea typeface="Arial"/>
                <a:cs typeface="Arial"/>
                <a:sym typeface="Arial"/>
              </a:rPr>
              <a:t> your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667"/>
              <a:buFont typeface="Arial"/>
              <a:buNone/>
            </a:pPr>
            <a:r>
              <a:rPr b="0" i="0" lang="en-US" sz="2667" u="none" cap="none" strike="noStrike">
                <a:solidFill>
                  <a:schemeClr val="dk1"/>
                </a:solidFill>
                <a:latin typeface="Arial"/>
                <a:ea typeface="Arial"/>
                <a:cs typeface="Arial"/>
                <a:sym typeface="Arial"/>
              </a:rPr>
              <a:t>way forward</a:t>
            </a:r>
            <a:endParaRPr b="0" i="0" sz="1400" u="none" cap="none" strike="noStrike">
              <a:solidFill>
                <a:srgbClr val="000000"/>
              </a:solidFill>
              <a:latin typeface="Arial"/>
              <a:ea typeface="Arial"/>
              <a:cs typeface="Arial"/>
              <a:sym typeface="Arial"/>
            </a:endParaRPr>
          </a:p>
        </p:txBody>
      </p:sp>
      <p:sp>
        <p:nvSpPr>
          <p:cNvPr id="140" name="Google Shape;140;p2"/>
          <p:cNvSpPr/>
          <p:nvPr/>
        </p:nvSpPr>
        <p:spPr>
          <a:xfrm>
            <a:off x="3536336" y="1735669"/>
            <a:ext cx="2181409" cy="80372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BUSINESS THINKING</a:t>
            </a:r>
            <a:endParaRPr b="0" i="0" sz="1400" u="none" cap="none" strike="noStrike">
              <a:solidFill>
                <a:srgbClr val="000000"/>
              </a:solidFill>
              <a:latin typeface="Arial"/>
              <a:ea typeface="Arial"/>
              <a:cs typeface="Arial"/>
              <a:sym typeface="Arial"/>
            </a:endParaRPr>
          </a:p>
        </p:txBody>
      </p:sp>
      <p:sp>
        <p:nvSpPr>
          <p:cNvPr id="141" name="Google Shape;141;p2"/>
          <p:cNvSpPr/>
          <p:nvPr/>
        </p:nvSpPr>
        <p:spPr>
          <a:xfrm>
            <a:off x="9182101" y="1735667"/>
            <a:ext cx="1896599" cy="79986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DESIGN THINKING</a:t>
            </a:r>
            <a:endParaRPr b="0" i="0" sz="1400" u="none" cap="none" strike="noStrike">
              <a:solidFill>
                <a:srgbClr val="000000"/>
              </a:solidFill>
              <a:latin typeface="Arial"/>
              <a:ea typeface="Arial"/>
              <a:cs typeface="Arial"/>
              <a:sym typeface="Arial"/>
            </a:endParaRPr>
          </a:p>
        </p:txBody>
      </p:sp>
      <p:sp>
        <p:nvSpPr>
          <p:cNvPr id="142" name="Google Shape;142;p2"/>
          <p:cNvSpPr/>
          <p:nvPr/>
        </p:nvSpPr>
        <p:spPr>
          <a:xfrm>
            <a:off x="3536335" y="4889133"/>
            <a:ext cx="2400300" cy="842802"/>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000000"/>
              </a:buClr>
              <a:buSzPts val="2667"/>
              <a:buFont typeface="Arial"/>
              <a:buNone/>
            </a:pPr>
            <a:r>
              <a:rPr b="0" i="0" lang="en-US" sz="2667" u="sng" cap="none" strike="noStrike">
                <a:solidFill>
                  <a:schemeClr val="dk1"/>
                </a:solidFill>
                <a:latin typeface="Arial"/>
                <a:ea typeface="Arial"/>
                <a:cs typeface="Arial"/>
                <a:sym typeface="Arial"/>
              </a:rPr>
              <a:t>Optimize</a:t>
            </a:r>
            <a:r>
              <a:rPr b="0" i="0" lang="en-US" sz="2667" u="none" cap="none" strike="noStrike">
                <a:solidFill>
                  <a:schemeClr val="dk1"/>
                </a:solidFill>
                <a:latin typeface="Arial"/>
                <a:ea typeface="Arial"/>
                <a:cs typeface="Arial"/>
                <a:sym typeface="Arial"/>
              </a:rPr>
              <a:t> your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667"/>
              <a:buFont typeface="Arial"/>
              <a:buNone/>
            </a:pPr>
            <a:r>
              <a:rPr b="0" i="0" lang="en-US" sz="2667" u="none" cap="none" strike="noStrike">
                <a:solidFill>
                  <a:schemeClr val="dk1"/>
                </a:solidFill>
                <a:latin typeface="Arial"/>
                <a:ea typeface="Arial"/>
                <a:cs typeface="Arial"/>
                <a:sym typeface="Arial"/>
              </a:rPr>
              <a:t>way forward</a:t>
            </a:r>
            <a:endParaRPr b="0" i="0" sz="1400" u="none" cap="none" strike="noStrike">
              <a:solidFill>
                <a:srgbClr val="000000"/>
              </a:solidFill>
              <a:latin typeface="Arial"/>
              <a:ea typeface="Arial"/>
              <a:cs typeface="Arial"/>
              <a:sym typeface="Arial"/>
            </a:endParaRPr>
          </a:p>
        </p:txBody>
      </p:sp>
      <p:sp>
        <p:nvSpPr>
          <p:cNvPr id="143" name="Google Shape;143;p2"/>
          <p:cNvSpPr/>
          <p:nvPr/>
        </p:nvSpPr>
        <p:spPr>
          <a:xfrm>
            <a:off x="9182101" y="4885270"/>
            <a:ext cx="2451496" cy="842802"/>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000000"/>
              </a:buClr>
              <a:buSzPts val="2667"/>
              <a:buFont typeface="Arial"/>
              <a:buNone/>
            </a:pPr>
            <a:r>
              <a:rPr b="0" i="0" lang="en-US" sz="2667" u="sng" cap="none" strike="noStrike">
                <a:solidFill>
                  <a:schemeClr val="dk1"/>
                </a:solidFill>
                <a:latin typeface="Arial"/>
                <a:ea typeface="Arial"/>
                <a:cs typeface="Arial"/>
                <a:sym typeface="Arial"/>
              </a:rPr>
              <a:t>Build</a:t>
            </a:r>
            <a:r>
              <a:rPr b="0" i="0" lang="en-US" sz="2667" u="none" cap="none" strike="noStrike">
                <a:solidFill>
                  <a:schemeClr val="dk1"/>
                </a:solidFill>
                <a:latin typeface="Arial"/>
                <a:ea typeface="Arial"/>
                <a:cs typeface="Arial"/>
                <a:sym typeface="Arial"/>
              </a:rPr>
              <a:t> your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667"/>
              <a:buFont typeface="Arial"/>
              <a:buNone/>
            </a:pPr>
            <a:r>
              <a:rPr b="0" i="0" lang="en-US" sz="2667" u="none" cap="none" strike="noStrike">
                <a:solidFill>
                  <a:schemeClr val="dk1"/>
                </a:solidFill>
                <a:latin typeface="Arial"/>
                <a:ea typeface="Arial"/>
                <a:cs typeface="Arial"/>
                <a:sym typeface="Arial"/>
              </a:rPr>
              <a:t>way forward</a:t>
            </a:r>
            <a:endParaRPr b="0" i="0" sz="1400" u="none" cap="none" strike="noStrike">
              <a:solidFill>
                <a:srgbClr val="000000"/>
              </a:solidFill>
              <a:latin typeface="Arial"/>
              <a:ea typeface="Arial"/>
              <a:cs typeface="Arial"/>
              <a:sym typeface="Arial"/>
            </a:endParaRPr>
          </a:p>
        </p:txBody>
      </p:sp>
      <p:pic>
        <p:nvPicPr>
          <p:cNvPr id="144" name="Google Shape;144;p2"/>
          <p:cNvPicPr preferRelativeResize="0"/>
          <p:nvPr/>
        </p:nvPicPr>
        <p:blipFill rotWithShape="1">
          <a:blip r:embed="rId5">
            <a:alphaModFix/>
          </a:blip>
          <a:srcRect b="0" l="0" r="0" t="0"/>
          <a:stretch/>
        </p:blipFill>
        <p:spPr>
          <a:xfrm>
            <a:off x="9182100" y="2650067"/>
            <a:ext cx="2342147" cy="2081909"/>
          </a:xfrm>
          <a:prstGeom prst="rect">
            <a:avLst/>
          </a:prstGeom>
          <a:noFill/>
          <a:ln cap="flat" cmpd="sng" w="9525">
            <a:solidFill>
              <a:srgbClr val="000000"/>
            </a:solidFill>
            <a:prstDash val="solid"/>
            <a:miter lim="800000"/>
            <a:headEnd len="sm" w="sm" type="none"/>
            <a:tailEnd len="sm" w="sm" type="none"/>
          </a:ln>
        </p:spPr>
      </p:pic>
      <p:sp>
        <p:nvSpPr>
          <p:cNvPr id="145" name="Google Shape;145;p2"/>
          <p:cNvSpPr/>
          <p:nvPr/>
        </p:nvSpPr>
        <p:spPr>
          <a:xfrm>
            <a:off x="6348769" y="1735669"/>
            <a:ext cx="2263211" cy="80372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RESEARCH THINKING</a:t>
            </a:r>
            <a:endParaRPr b="0" i="0" sz="1400" u="none" cap="none" strike="noStrike">
              <a:solidFill>
                <a:srgbClr val="000000"/>
              </a:solidFill>
              <a:latin typeface="Arial"/>
              <a:ea typeface="Arial"/>
              <a:cs typeface="Arial"/>
              <a:sym typeface="Arial"/>
            </a:endParaRPr>
          </a:p>
        </p:txBody>
      </p:sp>
      <p:sp>
        <p:nvSpPr>
          <p:cNvPr id="146" name="Google Shape;146;p2"/>
          <p:cNvSpPr/>
          <p:nvPr/>
        </p:nvSpPr>
        <p:spPr>
          <a:xfrm>
            <a:off x="6348770" y="4889133"/>
            <a:ext cx="2565797" cy="842802"/>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000000"/>
              </a:buClr>
              <a:buSzPts val="2667"/>
              <a:buFont typeface="Arial"/>
              <a:buNone/>
            </a:pPr>
            <a:r>
              <a:rPr b="0" i="0" lang="en-US" sz="2667" u="sng" cap="none" strike="noStrike">
                <a:solidFill>
                  <a:schemeClr val="dk1"/>
                </a:solidFill>
                <a:latin typeface="Arial"/>
                <a:ea typeface="Arial"/>
                <a:cs typeface="Arial"/>
                <a:sym typeface="Arial"/>
              </a:rPr>
              <a:t>Analyze</a:t>
            </a:r>
            <a:r>
              <a:rPr b="0" i="0" lang="en-US" sz="2667" u="none" cap="none" strike="noStrike">
                <a:solidFill>
                  <a:schemeClr val="dk1"/>
                </a:solidFill>
                <a:latin typeface="Arial"/>
                <a:ea typeface="Arial"/>
                <a:cs typeface="Arial"/>
                <a:sym typeface="Arial"/>
              </a:rPr>
              <a:t> your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2667"/>
              <a:buFont typeface="Arial"/>
              <a:buNone/>
            </a:pPr>
            <a:r>
              <a:rPr b="0" i="0" lang="en-US" sz="2667" u="none" cap="none" strike="noStrike">
                <a:solidFill>
                  <a:schemeClr val="dk1"/>
                </a:solidFill>
                <a:latin typeface="Arial"/>
                <a:ea typeface="Arial"/>
                <a:cs typeface="Arial"/>
                <a:sym typeface="Arial"/>
              </a:rPr>
              <a:t>way forward</a:t>
            </a:r>
            <a:endParaRPr b="0" i="0" sz="1400" u="none" cap="none" strike="noStrike">
              <a:solidFill>
                <a:srgbClr val="000000"/>
              </a:solidFill>
              <a:latin typeface="Arial"/>
              <a:ea typeface="Arial"/>
              <a:cs typeface="Arial"/>
              <a:sym typeface="Arial"/>
            </a:endParaRPr>
          </a:p>
        </p:txBody>
      </p:sp>
      <p:pic>
        <p:nvPicPr>
          <p:cNvPr id="147" name="Google Shape;147;p2"/>
          <p:cNvPicPr preferRelativeResize="0"/>
          <p:nvPr/>
        </p:nvPicPr>
        <p:blipFill rotWithShape="1">
          <a:blip r:embed="rId6">
            <a:alphaModFix/>
          </a:blip>
          <a:srcRect b="0" l="0" r="0" t="0"/>
          <a:stretch/>
        </p:blipFill>
        <p:spPr>
          <a:xfrm>
            <a:off x="6348769" y="2650067"/>
            <a:ext cx="2362200" cy="2099733"/>
          </a:xfrm>
          <a:prstGeom prst="rect">
            <a:avLst/>
          </a:prstGeom>
          <a:noFill/>
          <a:ln cap="flat" cmpd="sng" w="9525">
            <a:solidFill>
              <a:schemeClr val="dk1"/>
            </a:solidFill>
            <a:prstDash val="solid"/>
            <a:round/>
            <a:headEnd len="sm" w="sm" type="none"/>
            <a:tailEnd len="sm" w="sm" type="none"/>
          </a:ln>
        </p:spPr>
      </p:pic>
      <p:sp>
        <p:nvSpPr>
          <p:cNvPr id="148" name="Google Shape;148;p2"/>
          <p:cNvSpPr txBox="1"/>
          <p:nvPr/>
        </p:nvSpPr>
        <p:spPr>
          <a:xfrm>
            <a:off x="657130" y="828651"/>
            <a:ext cx="9628202" cy="66879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000"/>
              <a:buFont typeface="Arial"/>
              <a:buNone/>
            </a:pPr>
            <a:r>
              <a:rPr b="0" i="0" lang="en-US" sz="4000" u="none" cap="none" strike="noStrike">
                <a:solidFill>
                  <a:srgbClr val="00AFF0"/>
                </a:solidFill>
                <a:latin typeface="Arial"/>
                <a:ea typeface="Arial"/>
                <a:cs typeface="Arial"/>
                <a:sym typeface="Arial"/>
              </a:rPr>
              <a:t>WHAT IS DESIGN THINKING?</a:t>
            </a:r>
            <a:endParaRPr b="0" i="0" sz="4000" u="none" cap="none" strike="noStrike">
              <a:solidFill>
                <a:srgbClr val="00AFF0"/>
              </a:solidFill>
              <a:latin typeface="Arial"/>
              <a:ea typeface="Arial"/>
              <a:cs typeface="Arial"/>
              <a:sym typeface="Arial"/>
            </a:endParaRPr>
          </a:p>
        </p:txBody>
      </p:sp>
      <p:sp>
        <p:nvSpPr>
          <p:cNvPr id="149" name="Google Shape;149;p2"/>
          <p:cNvSpPr txBox="1"/>
          <p:nvPr/>
        </p:nvSpPr>
        <p:spPr>
          <a:xfrm>
            <a:off x="650569" y="826267"/>
            <a:ext cx="9120875" cy="668799"/>
          </a:xfrm>
          <a:prstGeom prst="rect">
            <a:avLst/>
          </a:prstGeom>
          <a:solidFill>
            <a:schemeClr val="lt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000"/>
              <a:buFont typeface="Arial"/>
              <a:buNone/>
            </a:pPr>
            <a:r>
              <a:rPr b="0" i="0" lang="en-US" sz="4000" u="none" cap="none" strike="noStrike">
                <a:solidFill>
                  <a:srgbClr val="00AFF0"/>
                </a:solidFill>
                <a:latin typeface="Arial"/>
                <a:ea typeface="Arial"/>
                <a:cs typeface="Arial"/>
                <a:sym typeface="Arial"/>
              </a:rPr>
              <a:t>KINDS OF THINKING</a:t>
            </a:r>
            <a:endParaRPr b="0" i="0" sz="4000" u="none" cap="none" strike="noStrike">
              <a:solidFill>
                <a:srgbClr val="00AFF0"/>
              </a:solidFill>
              <a:latin typeface="Arial"/>
              <a:ea typeface="Arial"/>
              <a:cs typeface="Arial"/>
              <a:sym typeface="Arial"/>
            </a:endParaRPr>
          </a:p>
        </p:txBody>
      </p:sp>
      <p:pic>
        <p:nvPicPr>
          <p:cNvPr id="150" name="Google Shape;150;p2"/>
          <p:cNvPicPr preferRelativeResize="0"/>
          <p:nvPr/>
        </p:nvPicPr>
        <p:blipFill rotWithShape="1">
          <a:blip r:embed="rId7">
            <a:alphaModFix/>
          </a:blip>
          <a:srcRect b="0" l="0" r="0" t="0"/>
          <a:stretch/>
        </p:blipFill>
        <p:spPr>
          <a:xfrm>
            <a:off x="11226800" y="5892800"/>
            <a:ext cx="812800" cy="812800"/>
          </a:xfrm>
          <a:prstGeom prst="rect">
            <a:avLst/>
          </a:prstGeom>
          <a:noFill/>
          <a:ln>
            <a:noFill/>
          </a:ln>
        </p:spPr>
      </p:pic>
      <p:pic>
        <p:nvPicPr>
          <p:cNvPr id="151" name="Google Shape;151;p2"/>
          <p:cNvPicPr preferRelativeResize="0"/>
          <p:nvPr/>
        </p:nvPicPr>
        <p:blipFill>
          <a:blip r:embed="rId8">
            <a:alphaModFix/>
          </a:blip>
          <a:stretch>
            <a:fillRect/>
          </a:stretch>
        </p:blipFill>
        <p:spPr>
          <a:xfrm>
            <a:off x="10285325" y="826275"/>
            <a:ext cx="1152525" cy="542925"/>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800"/>
              <a:buFont typeface="Georgia"/>
              <a:buNone/>
            </a:pPr>
            <a:r>
              <a:rPr lang="en-US"/>
              <a:t>What is Design Thinking? </a:t>
            </a:r>
            <a:endParaRPr/>
          </a:p>
        </p:txBody>
      </p:sp>
      <p:grpSp>
        <p:nvGrpSpPr>
          <p:cNvPr id="158" name="Google Shape;158;p3"/>
          <p:cNvGrpSpPr/>
          <p:nvPr/>
        </p:nvGrpSpPr>
        <p:grpSpPr>
          <a:xfrm>
            <a:off x="1071202" y="2135361"/>
            <a:ext cx="10055944" cy="4022377"/>
            <a:chOff x="1227" y="14461"/>
            <a:chExt cx="10055944" cy="4022377"/>
          </a:xfrm>
        </p:grpSpPr>
        <p:sp>
          <p:nvSpPr>
            <p:cNvPr id="159" name="Google Shape;159;p3"/>
            <p:cNvSpPr/>
            <p:nvPr/>
          </p:nvSpPr>
          <p:spPr>
            <a:xfrm>
              <a:off x="1227" y="14461"/>
              <a:ext cx="4022377" cy="4022377"/>
            </a:xfrm>
            <a:prstGeom prst="ellipse">
              <a:avLst/>
            </a:prstGeom>
            <a:solidFill>
              <a:srgbClr val="DC7F4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
            <p:cNvSpPr txBox="1"/>
            <p:nvPr/>
          </p:nvSpPr>
          <p:spPr>
            <a:xfrm>
              <a:off x="590290" y="603524"/>
              <a:ext cx="2844251" cy="2844251"/>
            </a:xfrm>
            <a:prstGeom prst="rect">
              <a:avLst/>
            </a:prstGeom>
            <a:noFill/>
            <a:ln>
              <a:noFill/>
            </a:ln>
          </p:spPr>
          <p:txBody>
            <a:bodyPr anchorCtr="0" anchor="ctr" bIns="36825" lIns="36825" spcFirstLastPara="1" rIns="36825" wrap="square" tIns="36825">
              <a:noAutofit/>
            </a:bodyPr>
            <a:lstStyle/>
            <a:p>
              <a:pPr indent="0" lvl="0" marL="0" marR="0" rtl="0" algn="ctr">
                <a:lnSpc>
                  <a:spcPct val="90000"/>
                </a:lnSpc>
                <a:spcBef>
                  <a:spcPts val="0"/>
                </a:spcBef>
                <a:spcAft>
                  <a:spcPts val="0"/>
                </a:spcAft>
                <a:buClr>
                  <a:schemeClr val="lt1"/>
                </a:buClr>
                <a:buSzPts val="2900"/>
                <a:buFont typeface="Trebuchet MS"/>
                <a:buNone/>
              </a:pPr>
              <a:r>
                <a:rPr b="0" i="0" lang="en-US" sz="2900" u="none" cap="none" strike="noStrike">
                  <a:solidFill>
                    <a:schemeClr val="lt1"/>
                  </a:solidFill>
                  <a:latin typeface="Trebuchet MS"/>
                  <a:ea typeface="Trebuchet MS"/>
                  <a:cs typeface="Trebuchet MS"/>
                  <a:sym typeface="Trebuchet MS"/>
                </a:rPr>
                <a:t>A process and a mindset </a:t>
              </a:r>
              <a:endParaRPr b="0" i="0" sz="1400" u="none" cap="none" strike="noStrike">
                <a:solidFill>
                  <a:srgbClr val="000000"/>
                </a:solidFill>
                <a:latin typeface="Arial"/>
                <a:ea typeface="Arial"/>
                <a:cs typeface="Arial"/>
                <a:sym typeface="Arial"/>
              </a:endParaRPr>
            </a:p>
          </p:txBody>
        </p:sp>
        <p:sp>
          <p:nvSpPr>
            <p:cNvPr id="161" name="Google Shape;161;p3"/>
            <p:cNvSpPr/>
            <p:nvPr/>
          </p:nvSpPr>
          <p:spPr>
            <a:xfrm rot="5400000">
              <a:off x="4355451" y="1492684"/>
              <a:ext cx="1407832" cy="1065930"/>
            </a:xfrm>
            <a:prstGeom prst="triangle">
              <a:avLst>
                <a:gd fmla="val 50000" name="adj"/>
              </a:avLst>
            </a:prstGeom>
            <a:solidFill>
              <a:srgbClr val="DC7F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3"/>
            <p:cNvSpPr/>
            <p:nvPr/>
          </p:nvSpPr>
          <p:spPr>
            <a:xfrm>
              <a:off x="6034794" y="14461"/>
              <a:ext cx="4022377" cy="4022377"/>
            </a:xfrm>
            <a:prstGeom prst="ellipse">
              <a:avLst/>
            </a:prstGeom>
            <a:solidFill>
              <a:schemeClr val="accent3"/>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3"/>
            <p:cNvSpPr txBox="1"/>
            <p:nvPr/>
          </p:nvSpPr>
          <p:spPr>
            <a:xfrm>
              <a:off x="6623857" y="603524"/>
              <a:ext cx="2844251" cy="2844251"/>
            </a:xfrm>
            <a:prstGeom prst="rect">
              <a:avLst/>
            </a:prstGeom>
            <a:noFill/>
            <a:ln>
              <a:noFill/>
            </a:ln>
          </p:spPr>
          <p:txBody>
            <a:bodyPr anchorCtr="0" anchor="ctr" bIns="36825" lIns="36825" spcFirstLastPara="1" rIns="36825" wrap="square" tIns="36825">
              <a:noAutofit/>
            </a:bodyPr>
            <a:lstStyle/>
            <a:p>
              <a:pPr indent="0" lvl="0" marL="0" marR="0" rtl="0" algn="ctr">
                <a:lnSpc>
                  <a:spcPct val="90000"/>
                </a:lnSpc>
                <a:spcBef>
                  <a:spcPts val="0"/>
                </a:spcBef>
                <a:spcAft>
                  <a:spcPts val="0"/>
                </a:spcAft>
                <a:buClr>
                  <a:schemeClr val="lt1"/>
                </a:buClr>
                <a:buSzPts val="2900"/>
                <a:buFont typeface="Trebuchet MS"/>
                <a:buNone/>
              </a:pPr>
              <a:r>
                <a:rPr b="0" i="0" lang="en-US" sz="2900" u="none" cap="none" strike="noStrike">
                  <a:solidFill>
                    <a:schemeClr val="lt1"/>
                  </a:solidFill>
                  <a:latin typeface="Trebuchet MS"/>
                  <a:ea typeface="Trebuchet MS"/>
                  <a:cs typeface="Trebuchet MS"/>
                  <a:sym typeface="Trebuchet MS"/>
                </a:rPr>
                <a:t>for understanding people &amp; their problems before developing solutions</a:t>
              </a:r>
              <a:endParaRPr b="0" i="0" sz="1400" u="none" cap="none" strike="noStrike">
                <a:solidFill>
                  <a:srgbClr val="000000"/>
                </a:solidFill>
                <a:latin typeface="Arial"/>
                <a:ea typeface="Arial"/>
                <a:cs typeface="Arial"/>
                <a:sym typeface="Arial"/>
              </a:endParaRPr>
            </a:p>
          </p:txBody>
        </p:sp>
      </p:grpSp>
      <p:pic>
        <p:nvPicPr>
          <p:cNvPr id="164" name="Google Shape;164;p3"/>
          <p:cNvPicPr preferRelativeResize="0"/>
          <p:nvPr/>
        </p:nvPicPr>
        <p:blipFill rotWithShape="1">
          <a:blip r:embed="rId3">
            <a:alphaModFix/>
          </a:blip>
          <a:srcRect b="0" l="0" r="0" t="0"/>
          <a:stretch/>
        </p:blipFill>
        <p:spPr>
          <a:xfrm>
            <a:off x="11226800" y="5892800"/>
            <a:ext cx="812800" cy="812800"/>
          </a:xfrm>
          <a:prstGeom prst="rect">
            <a:avLst/>
          </a:prstGeom>
          <a:noFill/>
          <a:ln>
            <a:noFill/>
          </a:ln>
        </p:spPr>
      </p:pic>
      <p:pic>
        <p:nvPicPr>
          <p:cNvPr id="165" name="Google Shape;165;p3"/>
          <p:cNvPicPr preferRelativeResize="0"/>
          <p:nvPr/>
        </p:nvPicPr>
        <p:blipFill>
          <a:blip r:embed="rId4">
            <a:alphaModFix/>
          </a:blip>
          <a:stretch>
            <a:fillRect/>
          </a:stretch>
        </p:blipFill>
        <p:spPr>
          <a:xfrm>
            <a:off x="10150350" y="546550"/>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4"/>
          <p:cNvSpPr/>
          <p:nvPr/>
        </p:nvSpPr>
        <p:spPr>
          <a:xfrm>
            <a:off x="467632" y="1381140"/>
            <a:ext cx="7639050" cy="519289"/>
          </a:xfrm>
          <a:prstGeom prst="rect">
            <a:avLst/>
          </a:prstGeom>
          <a:noFill/>
          <a:ln>
            <a:noFill/>
          </a:ln>
        </p:spPr>
        <p:txBody>
          <a:bodyPr anchorCtr="0" anchor="t" bIns="11275" lIns="11275" spcFirstLastPara="1" rIns="39900" wrap="square" tIns="11275">
            <a:noAutofit/>
          </a:bodyPr>
          <a:lstStyle/>
          <a:p>
            <a:pPr indent="0" lvl="0" marL="169350" marR="0" rtl="0" algn="l">
              <a:lnSpc>
                <a:spcPct val="100000"/>
              </a:lnSpc>
              <a:spcBef>
                <a:spcPts val="0"/>
              </a:spcBef>
              <a:spcAft>
                <a:spcPts val="0"/>
              </a:spcAft>
              <a:buClr>
                <a:srgbClr val="000000"/>
              </a:buClr>
              <a:buSzPts val="2667"/>
              <a:buFont typeface="Arial"/>
              <a:buNone/>
            </a:pPr>
            <a:r>
              <a:t/>
            </a:r>
            <a:endParaRPr b="0" i="0" sz="2667" u="none" cap="none" strike="noStrike">
              <a:solidFill>
                <a:schemeClr val="dk1"/>
              </a:solidFill>
              <a:latin typeface="Arial"/>
              <a:ea typeface="Arial"/>
              <a:cs typeface="Arial"/>
              <a:sym typeface="Arial"/>
            </a:endParaRPr>
          </a:p>
        </p:txBody>
      </p:sp>
      <p:sp>
        <p:nvSpPr>
          <p:cNvPr id="172" name="Google Shape;172;p4"/>
          <p:cNvSpPr txBox="1"/>
          <p:nvPr/>
        </p:nvSpPr>
        <p:spPr>
          <a:xfrm>
            <a:off x="657130" y="828651"/>
            <a:ext cx="9628202" cy="66879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4000"/>
              <a:buFont typeface="Arial"/>
              <a:buNone/>
            </a:pPr>
            <a:r>
              <a:t/>
            </a:r>
            <a:endParaRPr b="0" i="0" sz="4000" u="none" cap="none" strike="noStrike">
              <a:solidFill>
                <a:srgbClr val="00AFF0"/>
              </a:solidFill>
              <a:latin typeface="Arial"/>
              <a:ea typeface="Arial"/>
              <a:cs typeface="Arial"/>
              <a:sym typeface="Arial"/>
            </a:endParaRPr>
          </a:p>
        </p:txBody>
      </p:sp>
      <p:pic>
        <p:nvPicPr>
          <p:cNvPr id="173" name="Google Shape;173;p4"/>
          <p:cNvPicPr preferRelativeResize="0"/>
          <p:nvPr/>
        </p:nvPicPr>
        <p:blipFill rotWithShape="1">
          <a:blip r:embed="rId3">
            <a:alphaModFix/>
          </a:blip>
          <a:srcRect b="0" l="0" r="0" t="0"/>
          <a:stretch/>
        </p:blipFill>
        <p:spPr>
          <a:xfrm>
            <a:off x="1803401" y="1381139"/>
            <a:ext cx="8754532" cy="4316927"/>
          </a:xfrm>
          <a:prstGeom prst="rect">
            <a:avLst/>
          </a:prstGeom>
          <a:noFill/>
          <a:ln>
            <a:noFill/>
          </a:ln>
        </p:spPr>
      </p:pic>
      <p:sp>
        <p:nvSpPr>
          <p:cNvPr id="174" name="Google Shape;174;p4"/>
          <p:cNvSpPr txBox="1"/>
          <p:nvPr/>
        </p:nvSpPr>
        <p:spPr>
          <a:xfrm>
            <a:off x="728772" y="649302"/>
            <a:ext cx="392949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B0F0"/>
                </a:solidFill>
                <a:latin typeface="Trebuchet MS"/>
                <a:ea typeface="Trebuchet MS"/>
                <a:cs typeface="Trebuchet MS"/>
                <a:sym typeface="Trebuchet MS"/>
              </a:rPr>
              <a:t>Design Thinking Mindsets </a:t>
            </a:r>
            <a:endParaRPr b="0" i="0" sz="1400" u="none" cap="none" strike="noStrike">
              <a:solidFill>
                <a:srgbClr val="000000"/>
              </a:solidFill>
              <a:latin typeface="Arial"/>
              <a:ea typeface="Arial"/>
              <a:cs typeface="Arial"/>
              <a:sym typeface="Arial"/>
            </a:endParaRPr>
          </a:p>
        </p:txBody>
      </p:sp>
      <p:pic>
        <p:nvPicPr>
          <p:cNvPr id="175" name="Google Shape;175;p4"/>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176" name="Google Shape;176;p4"/>
          <p:cNvPicPr preferRelativeResize="0"/>
          <p:nvPr/>
        </p:nvPicPr>
        <p:blipFill>
          <a:blip r:embed="rId5">
            <a:alphaModFix/>
          </a:blip>
          <a:stretch>
            <a:fillRect/>
          </a:stretch>
        </p:blipFill>
        <p:spPr>
          <a:xfrm>
            <a:off x="10074275" y="608675"/>
            <a:ext cx="1152525" cy="542925"/>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1" name="Shape 181"/>
        <p:cNvGrpSpPr/>
        <p:nvPr/>
      </p:nvGrpSpPr>
      <p:grpSpPr>
        <a:xfrm>
          <a:off x="0" y="0"/>
          <a:ext cx="0" cy="0"/>
          <a:chOff x="0" y="0"/>
          <a:chExt cx="0" cy="0"/>
        </a:xfrm>
      </p:grpSpPr>
      <p:grpSp>
        <p:nvGrpSpPr>
          <p:cNvPr id="182" name="Google Shape;182;p5"/>
          <p:cNvGrpSpPr/>
          <p:nvPr/>
        </p:nvGrpSpPr>
        <p:grpSpPr>
          <a:xfrm>
            <a:off x="11401725" y="6229681"/>
            <a:ext cx="457200" cy="457200"/>
            <a:chOff x="11361456" y="6195813"/>
            <a:chExt cx="548640" cy="548640"/>
          </a:xfrm>
        </p:grpSpPr>
        <p:sp>
          <p:nvSpPr>
            <p:cNvPr id="183" name="Google Shape;183;p5"/>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5"/>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5" name="Google Shape;185;p5"/>
          <p:cNvSpPr/>
          <p:nvPr/>
        </p:nvSpPr>
        <p:spPr>
          <a:xfrm>
            <a:off x="0" y="0"/>
            <a:ext cx="7545274" cy="6857999"/>
          </a:xfrm>
          <a:prstGeom prst="rect">
            <a:avLst/>
          </a:prstGeom>
          <a:blipFill rotWithShape="1">
            <a:blip r:embed="rId4">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Trebuchet MS"/>
              <a:ea typeface="Trebuchet MS"/>
              <a:cs typeface="Trebuchet MS"/>
              <a:sym typeface="Trebuchet MS"/>
            </a:endParaRPr>
          </a:p>
        </p:txBody>
      </p:sp>
      <p:sp>
        <p:nvSpPr>
          <p:cNvPr id="186" name="Google Shape;186;p5"/>
          <p:cNvSpPr txBox="1"/>
          <p:nvPr/>
        </p:nvSpPr>
        <p:spPr>
          <a:xfrm>
            <a:off x="382280" y="484632"/>
            <a:ext cx="6743844" cy="160934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800"/>
              <a:buFont typeface="Arial"/>
              <a:buNone/>
            </a:pPr>
            <a:r>
              <a:rPr b="1" i="0" lang="en-US" sz="4800" u="none" cap="none" strike="noStrike">
                <a:solidFill>
                  <a:schemeClr val="dk1"/>
                </a:solidFill>
                <a:latin typeface="Georgia"/>
                <a:ea typeface="Georgia"/>
                <a:cs typeface="Georgia"/>
                <a:sym typeface="Georgia"/>
              </a:rPr>
              <a:t>Creative Confidence</a:t>
            </a:r>
            <a:r>
              <a:rPr b="1" i="0" lang="en-US" sz="4800" u="none" cap="none" strike="noStrike">
                <a:solidFill>
                  <a:srgbClr val="00B0F0"/>
                </a:solidFill>
                <a:latin typeface="Georgia"/>
                <a:ea typeface="Georgia"/>
                <a:cs typeface="Georgia"/>
                <a:sym typeface="Georgia"/>
              </a:rPr>
              <a:t> </a:t>
            </a:r>
            <a:endParaRPr b="0" i="0" sz="1400" u="none" cap="none" strike="noStrike">
              <a:solidFill>
                <a:srgbClr val="000000"/>
              </a:solidFill>
              <a:latin typeface="Arial"/>
              <a:ea typeface="Arial"/>
              <a:cs typeface="Arial"/>
              <a:sym typeface="Arial"/>
            </a:endParaRPr>
          </a:p>
        </p:txBody>
      </p:sp>
      <p:sp>
        <p:nvSpPr>
          <p:cNvPr id="187" name="Google Shape;187;p5"/>
          <p:cNvSpPr/>
          <p:nvPr/>
        </p:nvSpPr>
        <p:spPr>
          <a:xfrm>
            <a:off x="382279" y="2121408"/>
            <a:ext cx="6743845" cy="405079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400"/>
              <a:buFont typeface="Arial"/>
              <a:buNone/>
            </a:pPr>
            <a:r>
              <a:rPr b="1" i="0" lang="en-US" sz="2400" u="none" cap="none" strike="noStrike">
                <a:solidFill>
                  <a:schemeClr val="dk1"/>
                </a:solidFill>
                <a:latin typeface="Trebuchet MS"/>
                <a:ea typeface="Trebuchet MS"/>
                <a:cs typeface="Trebuchet MS"/>
                <a:sym typeface="Trebuchet MS"/>
              </a:rPr>
              <a:t>With creative confidence we become </a:t>
            </a:r>
            <a:r>
              <a:rPr b="1" i="0" lang="en-US" sz="2400" u="none" cap="none" strike="noStrike">
                <a:solidFill>
                  <a:srgbClr val="00B0F0"/>
                </a:solidFill>
                <a:latin typeface="Trebuchet MS"/>
                <a:ea typeface="Trebuchet MS"/>
                <a:cs typeface="Trebuchet MS"/>
                <a:sym typeface="Trebuchet MS"/>
              </a:rPr>
              <a:t>comfortable with uncertainty </a:t>
            </a:r>
            <a:r>
              <a:rPr b="1" i="0" lang="en-US" sz="2400" u="none" cap="none" strike="noStrike">
                <a:solidFill>
                  <a:schemeClr val="dk1"/>
                </a:solidFill>
                <a:latin typeface="Trebuchet MS"/>
                <a:ea typeface="Trebuchet MS"/>
                <a:cs typeface="Trebuchet MS"/>
                <a:sym typeface="Trebuchet MS"/>
              </a:rPr>
              <a:t>and are able to leap into action. Instead of resigning ourselves to the status quo, or what others have told us to do, we are freed to </a:t>
            </a:r>
            <a:r>
              <a:rPr b="1" i="0" lang="en-US" sz="2400" u="none" cap="none" strike="noStrike">
                <a:solidFill>
                  <a:srgbClr val="00B0F0"/>
                </a:solidFill>
                <a:latin typeface="Trebuchet MS"/>
                <a:ea typeface="Trebuchet MS"/>
                <a:cs typeface="Trebuchet MS"/>
                <a:sym typeface="Trebuchet MS"/>
              </a:rPr>
              <a:t>speak our mind[s] </a:t>
            </a:r>
            <a:r>
              <a:rPr b="1" i="0" lang="en-US" sz="2400" u="none" cap="none" strike="noStrike">
                <a:solidFill>
                  <a:schemeClr val="dk1"/>
                </a:solidFill>
                <a:latin typeface="Trebuchet MS"/>
                <a:ea typeface="Trebuchet MS"/>
                <a:cs typeface="Trebuchet MS"/>
                <a:sym typeface="Trebuchet MS"/>
              </a:rPr>
              <a:t>and challenge existing ways of doing things. We act with greater </a:t>
            </a:r>
            <a:r>
              <a:rPr b="1" i="0" lang="en-US" sz="2400" u="none" cap="none" strike="noStrike">
                <a:solidFill>
                  <a:srgbClr val="00B0F0"/>
                </a:solidFill>
                <a:latin typeface="Trebuchet MS"/>
                <a:ea typeface="Trebuchet MS"/>
                <a:cs typeface="Trebuchet MS"/>
                <a:sym typeface="Trebuchet MS"/>
              </a:rPr>
              <a:t>courage </a:t>
            </a:r>
            <a:r>
              <a:rPr b="1" i="0" lang="en-US" sz="2400" u="none" cap="none" strike="noStrike">
                <a:solidFill>
                  <a:schemeClr val="dk1"/>
                </a:solidFill>
                <a:latin typeface="Trebuchet MS"/>
                <a:ea typeface="Trebuchet MS"/>
                <a:cs typeface="Trebuchet MS"/>
                <a:sym typeface="Trebuchet MS"/>
              </a:rPr>
              <a:t>and have more </a:t>
            </a:r>
            <a:r>
              <a:rPr b="1" i="0" lang="en-US" sz="2400" u="none" cap="none" strike="noStrike">
                <a:solidFill>
                  <a:srgbClr val="00B0F0"/>
                </a:solidFill>
                <a:latin typeface="Trebuchet MS"/>
                <a:ea typeface="Trebuchet MS"/>
                <a:cs typeface="Trebuchet MS"/>
                <a:sym typeface="Trebuchet MS"/>
              </a:rPr>
              <a:t>persistence</a:t>
            </a:r>
            <a:r>
              <a:rPr b="1" i="0" lang="en-US" sz="2400" u="none" cap="none" strike="noStrike">
                <a:solidFill>
                  <a:schemeClr val="dk1"/>
                </a:solidFill>
                <a:latin typeface="Trebuchet MS"/>
                <a:ea typeface="Trebuchet MS"/>
                <a:cs typeface="Trebuchet MS"/>
                <a:sym typeface="Trebuchet MS"/>
              </a:rPr>
              <a:t> in tackling obstacles.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000000"/>
              </a:buClr>
              <a:buSzPts val="2200"/>
              <a:buFont typeface="Arial"/>
              <a:buNone/>
            </a:pPr>
            <a:r>
              <a:t/>
            </a:r>
            <a:endParaRPr b="1" i="0" sz="2200" u="none" cap="none" strike="noStrike">
              <a:solidFill>
                <a:schemeClr val="dk1"/>
              </a:solidFill>
              <a:latin typeface="Trebuchet MS"/>
              <a:ea typeface="Trebuchet MS"/>
              <a:cs typeface="Trebuchet MS"/>
              <a:sym typeface="Trebuchet MS"/>
            </a:endParaRPr>
          </a:p>
          <a:p>
            <a:pPr indent="0" lvl="0" marL="0" marR="0" rtl="0" algn="l">
              <a:lnSpc>
                <a:spcPct val="90000"/>
              </a:lnSpc>
              <a:spcBef>
                <a:spcPts val="600"/>
              </a:spcBef>
              <a:spcAft>
                <a:spcPts val="0"/>
              </a:spcAft>
              <a:buClr>
                <a:srgbClr val="000000"/>
              </a:buClr>
              <a:buSzPts val="2200"/>
              <a:buFont typeface="Arial"/>
              <a:buNone/>
            </a:pPr>
            <a:r>
              <a:rPr b="1" i="0" lang="en-US" sz="2200" u="none" cap="none" strike="noStrike">
                <a:solidFill>
                  <a:schemeClr val="dk1"/>
                </a:solidFill>
                <a:latin typeface="Trebuchet MS"/>
                <a:ea typeface="Trebuchet MS"/>
                <a:cs typeface="Trebuchet MS"/>
                <a:sym typeface="Trebuchet MS"/>
              </a:rPr>
              <a:t>- Tom &amp; David Kelley, </a:t>
            </a:r>
            <a:r>
              <a:rPr b="1" i="1" lang="en-US" sz="2200" u="none" cap="none" strike="noStrike">
                <a:solidFill>
                  <a:schemeClr val="dk1"/>
                </a:solidFill>
                <a:latin typeface="Trebuchet MS"/>
                <a:ea typeface="Trebuchet MS"/>
                <a:cs typeface="Trebuchet MS"/>
                <a:sym typeface="Trebuchet MS"/>
              </a:rPr>
              <a:t>Creative Confidence </a:t>
            </a:r>
            <a:r>
              <a:rPr b="1" i="0" lang="en-US" sz="2200" u="none" cap="none" strike="noStrike">
                <a:solidFill>
                  <a:schemeClr val="dk1"/>
                </a:solidFill>
                <a:latin typeface="Trebuchet MS"/>
                <a:ea typeface="Trebuchet MS"/>
                <a:cs typeface="Trebuchet MS"/>
                <a:sym typeface="Trebuchet MS"/>
              </a:rPr>
              <a:t>(10)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000000"/>
              </a:buClr>
              <a:buSzPts val="2400"/>
              <a:buFont typeface="Arial"/>
              <a:buNone/>
            </a:pPr>
            <a:br>
              <a:rPr b="1" i="0" lang="en-US" sz="2400" u="none" cap="none" strike="noStrike">
                <a:solidFill>
                  <a:schemeClr val="dk1"/>
                </a:solidFill>
                <a:latin typeface="Trebuchet MS"/>
                <a:ea typeface="Trebuchet MS"/>
                <a:cs typeface="Trebuchet MS"/>
                <a:sym typeface="Trebuchet MS"/>
              </a:rPr>
            </a:br>
            <a:endParaRPr b="1" i="0" sz="2400" u="none" cap="none" strike="noStrike">
              <a:solidFill>
                <a:schemeClr val="dk1"/>
              </a:solidFill>
              <a:latin typeface="Trebuchet MS"/>
              <a:ea typeface="Trebuchet MS"/>
              <a:cs typeface="Trebuchet MS"/>
              <a:sym typeface="Trebuchet MS"/>
            </a:endParaRPr>
          </a:p>
        </p:txBody>
      </p:sp>
      <p:pic>
        <p:nvPicPr>
          <p:cNvPr id="188" name="Google Shape;188;p5"/>
          <p:cNvPicPr preferRelativeResize="0"/>
          <p:nvPr/>
        </p:nvPicPr>
        <p:blipFill rotWithShape="1">
          <a:blip r:embed="rId5">
            <a:alphaModFix/>
          </a:blip>
          <a:srcRect b="0" l="51197" r="7130" t="0"/>
          <a:stretch/>
        </p:blipFill>
        <p:spPr>
          <a:xfrm>
            <a:off x="7545274" y="10"/>
            <a:ext cx="4646726" cy="6857990"/>
          </a:xfrm>
          <a:prstGeom prst="rect">
            <a:avLst/>
          </a:prstGeom>
          <a:noFill/>
          <a:ln>
            <a:noFill/>
          </a:ln>
        </p:spPr>
      </p:pic>
      <p:grpSp>
        <p:nvGrpSpPr>
          <p:cNvPr id="189" name="Google Shape;189;p5"/>
          <p:cNvGrpSpPr/>
          <p:nvPr/>
        </p:nvGrpSpPr>
        <p:grpSpPr>
          <a:xfrm>
            <a:off x="11401725" y="6229681"/>
            <a:ext cx="457200" cy="457200"/>
            <a:chOff x="11361456" y="6195813"/>
            <a:chExt cx="548640" cy="548640"/>
          </a:xfrm>
        </p:grpSpPr>
        <p:sp>
          <p:nvSpPr>
            <p:cNvPr id="190" name="Google Shape;190;p5"/>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91" name="Google Shape;191;p5"/>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1" i="0" sz="1800" u="none" cap="none" strike="noStrike">
                <a:solidFill>
                  <a:srgbClr val="FFFFFF"/>
                </a:solidFill>
                <a:latin typeface="Calibri"/>
                <a:ea typeface="Calibri"/>
                <a:cs typeface="Calibri"/>
                <a:sym typeface="Calibri"/>
              </a:endParaRPr>
            </a:p>
          </p:txBody>
        </p:sp>
      </p:grpSp>
      <p:pic>
        <p:nvPicPr>
          <p:cNvPr id="192" name="Google Shape;192;p5"/>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pic>
        <p:nvPicPr>
          <p:cNvPr id="193" name="Google Shape;193;p5"/>
          <p:cNvPicPr preferRelativeResize="0"/>
          <p:nvPr/>
        </p:nvPicPr>
        <p:blipFill>
          <a:blip r:embed="rId7">
            <a:alphaModFix/>
          </a:blip>
          <a:stretch>
            <a:fillRect/>
          </a:stretch>
        </p:blipFill>
        <p:spPr>
          <a:xfrm>
            <a:off x="10706000" y="2443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6"/>
          <p:cNvSpPr/>
          <p:nvPr/>
        </p:nvSpPr>
        <p:spPr>
          <a:xfrm>
            <a:off x="920834" y="1346946"/>
            <a:ext cx="10222992" cy="80683"/>
          </a:xfrm>
          <a:prstGeom prst="rect">
            <a:avLst/>
          </a:prstGeom>
          <a:blipFill rotWithShape="1">
            <a:blip r:embed="rId3">
              <a:alphaModFix amt="83000"/>
            </a:blip>
            <a:tile algn="ctr" flip="xy" tx="0" sx="92000" ty="-762000" sy="89000"/>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6"/>
          <p:cNvSpPr/>
          <p:nvPr/>
        </p:nvSpPr>
        <p:spPr>
          <a:xfrm>
            <a:off x="920834" y="4299696"/>
            <a:ext cx="10222992" cy="80683"/>
          </a:xfrm>
          <a:prstGeom prst="rect">
            <a:avLst/>
          </a:prstGeom>
          <a:blipFill rotWithShape="1">
            <a:blip r:embed="rId3">
              <a:alphaModFix amt="83000"/>
            </a:blip>
            <a:tile algn="ctr" flip="xy" tx="0" sx="92000" ty="-717550" sy="89000"/>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
          <p:cNvSpPr/>
          <p:nvPr/>
        </p:nvSpPr>
        <p:spPr>
          <a:xfrm>
            <a:off x="920834" y="1484779"/>
            <a:ext cx="10222992" cy="2743200"/>
          </a:xfrm>
          <a:prstGeom prst="rect">
            <a:avLst/>
          </a:prstGeom>
          <a:blipFill rotWithShape="1">
            <a:blip r:embed="rId3">
              <a:alphaModFix amt="83000"/>
            </a:blip>
            <a:tile algn="ctr" flip="xy" tx="0" sx="92000" ty="-704850" sy="89000"/>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2" name="Google Shape;202;p6"/>
          <p:cNvGrpSpPr/>
          <p:nvPr/>
        </p:nvGrpSpPr>
        <p:grpSpPr>
          <a:xfrm>
            <a:off x="9649215" y="4068923"/>
            <a:ext cx="1080904" cy="1080902"/>
            <a:chOff x="9685338" y="4460675"/>
            <a:chExt cx="1080904" cy="1080902"/>
          </a:xfrm>
        </p:grpSpPr>
        <p:sp>
          <p:nvSpPr>
            <p:cNvPr id="203" name="Google Shape;203;p6"/>
            <p:cNvSpPr/>
            <p:nvPr/>
          </p:nvSpPr>
          <p:spPr>
            <a:xfrm>
              <a:off x="9685338" y="4460675"/>
              <a:ext cx="1080904" cy="1080902"/>
            </a:xfrm>
            <a:prstGeom prst="ellipse">
              <a:avLst/>
            </a:prstGeom>
            <a:blipFill rotWithShape="1">
              <a:blip r:embed="rId4">
                <a:alphaModFix/>
              </a:blip>
              <a:tile algn="tl" flip="none" tx="0" sx="85000" ty="0" sy="85000"/>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 name="Google Shape;205;p6"/>
          <p:cNvSpPr/>
          <p:nvPr/>
        </p:nvSpPr>
        <p:spPr>
          <a:xfrm>
            <a:off x="-7620" y="-1"/>
            <a:ext cx="12207240" cy="685800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6" name="Google Shape;206;p6"/>
          <p:cNvSpPr txBox="1"/>
          <p:nvPr>
            <p:ph type="title"/>
          </p:nvPr>
        </p:nvSpPr>
        <p:spPr>
          <a:xfrm>
            <a:off x="5053263" y="4665605"/>
            <a:ext cx="6788164" cy="1292433"/>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SzPts val="4400"/>
              <a:buNone/>
            </a:pPr>
            <a:r>
              <a:rPr b="1" lang="en-US" sz="4200">
                <a:latin typeface="Georgia"/>
                <a:ea typeface="Georgia"/>
                <a:cs typeface="Georgia"/>
                <a:sym typeface="Georgia"/>
              </a:rPr>
              <a:t>From Design Thinking to </a:t>
            </a:r>
            <a:r>
              <a:rPr b="1" lang="en-US" sz="4200">
                <a:solidFill>
                  <a:srgbClr val="00B0F0"/>
                </a:solidFill>
                <a:latin typeface="Georgia"/>
                <a:ea typeface="Georgia"/>
                <a:cs typeface="Georgia"/>
                <a:sym typeface="Georgia"/>
              </a:rPr>
              <a:t>Creative Confidence </a:t>
            </a:r>
            <a:endParaRPr/>
          </a:p>
        </p:txBody>
      </p:sp>
      <p:pic>
        <p:nvPicPr>
          <p:cNvPr descr="A picture containing indoor, window, table, sitting&#10;&#10;Description automatically generated" id="207" name="Google Shape;207;p6"/>
          <p:cNvPicPr preferRelativeResize="0"/>
          <p:nvPr/>
        </p:nvPicPr>
        <p:blipFill rotWithShape="1">
          <a:blip r:embed="rId5">
            <a:alphaModFix/>
          </a:blip>
          <a:srcRect b="1" l="47714" r="3563" t="0"/>
          <a:stretch/>
        </p:blipFill>
        <p:spPr>
          <a:xfrm>
            <a:off x="306314" y="334791"/>
            <a:ext cx="4541990" cy="6199359"/>
          </a:xfrm>
          <a:prstGeom prst="rect">
            <a:avLst/>
          </a:prstGeom>
          <a:noFill/>
          <a:ln>
            <a:noFill/>
          </a:ln>
        </p:spPr>
      </p:pic>
      <p:pic>
        <p:nvPicPr>
          <p:cNvPr descr="A group of items on a desk&#10;&#10;Description automatically generated" id="208" name="Google Shape;208;p6"/>
          <p:cNvPicPr preferRelativeResize="0"/>
          <p:nvPr/>
        </p:nvPicPr>
        <p:blipFill rotWithShape="1">
          <a:blip r:embed="rId6">
            <a:alphaModFix/>
          </a:blip>
          <a:srcRect b="-2" l="3618" r="-1" t="0"/>
          <a:stretch/>
        </p:blipFill>
        <p:spPr>
          <a:xfrm>
            <a:off x="4972050" y="334791"/>
            <a:ext cx="6896099" cy="4024647"/>
          </a:xfrm>
          <a:prstGeom prst="rect">
            <a:avLst/>
          </a:prstGeom>
          <a:noFill/>
          <a:ln>
            <a:noFill/>
          </a:ln>
        </p:spPr>
      </p:pic>
      <p:sp>
        <p:nvSpPr>
          <p:cNvPr id="209" name="Google Shape;209;p6"/>
          <p:cNvSpPr/>
          <p:nvPr/>
        </p:nvSpPr>
        <p:spPr>
          <a:xfrm>
            <a:off x="4972050" y="4497360"/>
            <a:ext cx="6894576" cy="80683"/>
          </a:xfrm>
          <a:prstGeom prst="rect">
            <a:avLst/>
          </a:prstGeom>
          <a:blipFill rotWithShape="1">
            <a:blip r:embed="rId3">
              <a:alphaModFix amt="85000"/>
            </a:blip>
            <a:tile algn="ctr" flip="xy" tx="0" sx="92000" ty="-76200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0" name="Google Shape;210;p6"/>
          <p:cNvSpPr/>
          <p:nvPr/>
        </p:nvSpPr>
        <p:spPr>
          <a:xfrm>
            <a:off x="4972050" y="6432278"/>
            <a:ext cx="6894576" cy="80683"/>
          </a:xfrm>
          <a:prstGeom prst="rect">
            <a:avLst/>
          </a:prstGeom>
          <a:blipFill rotWithShape="1">
            <a:blip r:embed="rId3">
              <a:alphaModFix amt="85000"/>
            </a:blip>
            <a:tile algn="ctr" flip="xy" tx="0" sx="92000" ty="-76200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11" name="Google Shape;211;p6"/>
          <p:cNvPicPr preferRelativeResize="0"/>
          <p:nvPr/>
        </p:nvPicPr>
        <p:blipFill rotWithShape="1">
          <a:blip r:embed="rId7">
            <a:alphaModFix/>
          </a:blip>
          <a:srcRect b="0" l="0" r="0" t="0"/>
          <a:stretch/>
        </p:blipFill>
        <p:spPr>
          <a:xfrm>
            <a:off x="11226800" y="5892800"/>
            <a:ext cx="812800" cy="812800"/>
          </a:xfrm>
          <a:prstGeom prst="rect">
            <a:avLst/>
          </a:prstGeom>
          <a:noFill/>
          <a:ln>
            <a:noFill/>
          </a:ln>
        </p:spPr>
      </p:pic>
      <p:pic>
        <p:nvPicPr>
          <p:cNvPr id="212" name="Google Shape;212;p6"/>
          <p:cNvPicPr preferRelativeResize="0"/>
          <p:nvPr/>
        </p:nvPicPr>
        <p:blipFill>
          <a:blip r:embed="rId8">
            <a:alphaModFix/>
          </a:blip>
          <a:stretch>
            <a:fillRect/>
          </a:stretch>
        </p:blipFill>
        <p:spPr>
          <a:xfrm>
            <a:off x="7956325" y="5892800"/>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7"/>
          <p:cNvPicPr preferRelativeResize="0"/>
          <p:nvPr/>
        </p:nvPicPr>
        <p:blipFill rotWithShape="1">
          <a:blip r:embed="rId3">
            <a:alphaModFix/>
          </a:blip>
          <a:srcRect b="0" l="0" r="0" t="0"/>
          <a:stretch/>
        </p:blipFill>
        <p:spPr>
          <a:xfrm>
            <a:off x="628242" y="813505"/>
            <a:ext cx="5467758" cy="5543875"/>
          </a:xfrm>
          <a:prstGeom prst="rect">
            <a:avLst/>
          </a:prstGeom>
          <a:noFill/>
          <a:ln>
            <a:noFill/>
          </a:ln>
        </p:spPr>
      </p:pic>
      <p:pic>
        <p:nvPicPr>
          <p:cNvPr id="219" name="Google Shape;219;p7"/>
          <p:cNvPicPr preferRelativeResize="0"/>
          <p:nvPr/>
        </p:nvPicPr>
        <p:blipFill rotWithShape="1">
          <a:blip r:embed="rId4">
            <a:alphaModFix/>
          </a:blip>
          <a:srcRect b="0" l="0" r="0" t="0"/>
          <a:stretch/>
        </p:blipFill>
        <p:spPr>
          <a:xfrm>
            <a:off x="6564334" y="813505"/>
            <a:ext cx="5242450" cy="5386099"/>
          </a:xfrm>
          <a:prstGeom prst="rect">
            <a:avLst/>
          </a:prstGeom>
          <a:noFill/>
          <a:ln>
            <a:noFill/>
          </a:ln>
        </p:spPr>
      </p:pic>
      <p:pic>
        <p:nvPicPr>
          <p:cNvPr id="220" name="Google Shape;220;p7"/>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21" name="Google Shape;221;p7"/>
          <p:cNvPicPr preferRelativeResize="0"/>
          <p:nvPr/>
        </p:nvPicPr>
        <p:blipFill>
          <a:blip r:embed="rId6">
            <a:alphaModFix/>
          </a:blip>
          <a:stretch>
            <a:fillRect/>
          </a:stretch>
        </p:blipFill>
        <p:spPr>
          <a:xfrm>
            <a:off x="10557625" y="1918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5" name="Shape 225"/>
        <p:cNvGrpSpPr/>
        <p:nvPr/>
      </p:nvGrpSpPr>
      <p:grpSpPr>
        <a:xfrm>
          <a:off x="0" y="0"/>
          <a:ext cx="0" cy="0"/>
          <a:chOff x="0" y="0"/>
          <a:chExt cx="0" cy="0"/>
        </a:xfrm>
      </p:grpSpPr>
      <p:sp>
        <p:nvSpPr>
          <p:cNvPr id="226" name="Google Shape;226;p8"/>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Georgia"/>
              <a:buNone/>
            </a:pPr>
            <a:r>
              <a:rPr b="1" lang="en-US"/>
              <a:t>One-Word Story </a:t>
            </a:r>
            <a:endParaRPr/>
          </a:p>
          <a:p>
            <a:pPr indent="0" lvl="0" marL="0" rtl="0" algn="l">
              <a:lnSpc>
                <a:spcPct val="90000"/>
              </a:lnSpc>
              <a:spcBef>
                <a:spcPts val="0"/>
              </a:spcBef>
              <a:spcAft>
                <a:spcPts val="0"/>
              </a:spcAft>
              <a:buSzPts val="2800"/>
              <a:buFont typeface="Georgia"/>
              <a:buNone/>
            </a:pPr>
            <a:r>
              <a:t/>
            </a:r>
            <a:endParaRPr/>
          </a:p>
        </p:txBody>
      </p:sp>
      <p:grpSp>
        <p:nvGrpSpPr>
          <p:cNvPr id="227" name="Google Shape;227;p8"/>
          <p:cNvGrpSpPr/>
          <p:nvPr/>
        </p:nvGrpSpPr>
        <p:grpSpPr>
          <a:xfrm>
            <a:off x="1072086" y="2841732"/>
            <a:ext cx="10054176" cy="2705159"/>
            <a:chOff x="2111" y="456342"/>
            <a:chExt cx="10054176" cy="2705159"/>
          </a:xfrm>
        </p:grpSpPr>
        <p:sp>
          <p:nvSpPr>
            <p:cNvPr id="228" name="Google Shape;228;p8"/>
            <p:cNvSpPr/>
            <p:nvPr/>
          </p:nvSpPr>
          <p:spPr>
            <a:xfrm>
              <a:off x="4508911" y="1763202"/>
              <a:ext cx="1006377" cy="91440"/>
            </a:xfrm>
            <a:custGeom>
              <a:rect b="b" l="l" r="r" t="t"/>
              <a:pathLst>
                <a:path extrusionOk="0" h="120000" w="120000">
                  <a:moveTo>
                    <a:pt x="0" y="60000"/>
                  </a:moveTo>
                  <a:lnTo>
                    <a:pt x="120000" y="60000"/>
                  </a:lnTo>
                </a:path>
              </a:pathLst>
            </a:custGeom>
            <a:noFill/>
            <a:ln cap="flat" cmpd="sng" w="9525">
              <a:solidFill>
                <a:schemeClr val="accent5"/>
              </a:solidFill>
              <a:prstDash val="solid"/>
              <a:round/>
              <a:headEnd len="sm" w="sm" type="none"/>
              <a:tailEnd len="med" w="med" type="stealth"/>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8"/>
            <p:cNvSpPr txBox="1"/>
            <p:nvPr/>
          </p:nvSpPr>
          <p:spPr>
            <a:xfrm>
              <a:off x="4986175" y="1803737"/>
              <a:ext cx="51848" cy="103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Trebuchet MS"/>
                <a:buNone/>
              </a:pPr>
              <a:r>
                <a:t/>
              </a:r>
              <a:endParaRPr b="0" i="0" sz="500" u="none" cap="none" strike="noStrike">
                <a:solidFill>
                  <a:schemeClr val="dk1"/>
                </a:solidFill>
                <a:latin typeface="Trebuchet MS"/>
                <a:ea typeface="Trebuchet MS"/>
                <a:cs typeface="Trebuchet MS"/>
                <a:sym typeface="Trebuchet MS"/>
              </a:endParaRPr>
            </a:p>
          </p:txBody>
        </p:sp>
        <p:sp>
          <p:nvSpPr>
            <p:cNvPr id="230" name="Google Shape;230;p8"/>
            <p:cNvSpPr/>
            <p:nvPr/>
          </p:nvSpPr>
          <p:spPr>
            <a:xfrm>
              <a:off x="2111" y="456342"/>
              <a:ext cx="4508599" cy="2705159"/>
            </a:xfrm>
            <a:prstGeom prst="rect">
              <a:avLst/>
            </a:prstGeom>
            <a:solidFill>
              <a:schemeClr val="accent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8"/>
            <p:cNvSpPr txBox="1"/>
            <p:nvPr/>
          </p:nvSpPr>
          <p:spPr>
            <a:xfrm>
              <a:off x="2111" y="456342"/>
              <a:ext cx="4508599" cy="2705159"/>
            </a:xfrm>
            <a:prstGeom prst="rect">
              <a:avLst/>
            </a:prstGeom>
            <a:noFill/>
            <a:ln>
              <a:noFill/>
            </a:ln>
          </p:spPr>
          <p:txBody>
            <a:bodyPr anchorCtr="0" anchor="ctr" bIns="231900" lIns="220925" spcFirstLastPara="1" rIns="220925" wrap="square" tIns="231900">
              <a:noAutofit/>
            </a:bodyPr>
            <a:lstStyle/>
            <a:p>
              <a:pPr indent="0" lvl="0" marL="0" marR="0" rtl="0" algn="ctr">
                <a:lnSpc>
                  <a:spcPct val="90000"/>
                </a:lnSpc>
                <a:spcBef>
                  <a:spcPts val="0"/>
                </a:spcBef>
                <a:spcAft>
                  <a:spcPts val="0"/>
                </a:spcAft>
                <a:buClr>
                  <a:schemeClr val="lt1"/>
                </a:buClr>
                <a:buSzPts val="2800"/>
                <a:buFont typeface="Trebuchet MS"/>
                <a:buNone/>
              </a:pPr>
              <a:r>
                <a:rPr b="0" i="0" lang="en-US" sz="2800" u="none" cap="none" strike="noStrike">
                  <a:solidFill>
                    <a:schemeClr val="lt1"/>
                  </a:solidFill>
                  <a:latin typeface="Trebuchet MS"/>
                  <a:ea typeface="Trebuchet MS"/>
                  <a:cs typeface="Trebuchet MS"/>
                  <a:sym typeface="Trebuchet MS"/>
                </a:rPr>
                <a:t>In your triads, assign each person a number (1,2,3) </a:t>
              </a:r>
              <a:endParaRPr b="0" i="0" sz="1400" u="none" cap="none" strike="noStrike">
                <a:solidFill>
                  <a:srgbClr val="000000"/>
                </a:solidFill>
                <a:latin typeface="Arial"/>
                <a:ea typeface="Arial"/>
                <a:cs typeface="Arial"/>
                <a:sym typeface="Arial"/>
              </a:endParaRPr>
            </a:p>
          </p:txBody>
        </p:sp>
        <p:sp>
          <p:nvSpPr>
            <p:cNvPr id="232" name="Google Shape;232;p8"/>
            <p:cNvSpPr/>
            <p:nvPr/>
          </p:nvSpPr>
          <p:spPr>
            <a:xfrm>
              <a:off x="5547688" y="456342"/>
              <a:ext cx="4508599" cy="2705159"/>
            </a:xfrm>
            <a:prstGeom prst="rect">
              <a:avLst/>
            </a:prstGeom>
            <a:solidFill>
              <a:srgbClr val="968B8B"/>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8"/>
            <p:cNvSpPr txBox="1"/>
            <p:nvPr/>
          </p:nvSpPr>
          <p:spPr>
            <a:xfrm>
              <a:off x="5547688" y="456342"/>
              <a:ext cx="4508599" cy="2705159"/>
            </a:xfrm>
            <a:prstGeom prst="rect">
              <a:avLst/>
            </a:prstGeom>
            <a:noFill/>
            <a:ln>
              <a:noFill/>
            </a:ln>
          </p:spPr>
          <p:txBody>
            <a:bodyPr anchorCtr="0" anchor="ctr" bIns="231900" lIns="220925" spcFirstLastPara="1" rIns="220925" wrap="square" tIns="231900">
              <a:noAutofit/>
            </a:bodyPr>
            <a:lstStyle/>
            <a:p>
              <a:pPr indent="0" lvl="0" marL="0" marR="0" rtl="0" algn="ctr">
                <a:lnSpc>
                  <a:spcPct val="90000"/>
                </a:lnSpc>
                <a:spcBef>
                  <a:spcPts val="0"/>
                </a:spcBef>
                <a:spcAft>
                  <a:spcPts val="0"/>
                </a:spcAft>
                <a:buClr>
                  <a:schemeClr val="lt1"/>
                </a:buClr>
                <a:buSzPts val="2800"/>
                <a:buFont typeface="Trebuchet MS"/>
                <a:buNone/>
              </a:pPr>
              <a:r>
                <a:rPr b="0" i="0" lang="en-US" sz="2800" u="none" cap="none" strike="noStrike">
                  <a:solidFill>
                    <a:schemeClr val="lt1"/>
                  </a:solidFill>
                  <a:latin typeface="Trebuchet MS"/>
                  <a:ea typeface="Trebuchet MS"/>
                  <a:cs typeface="Trebuchet MS"/>
                  <a:sym typeface="Trebuchet MS"/>
                </a:rPr>
                <a:t>Following this order, tell a story together using one word at a time until you come to an appropriate stopping point. </a:t>
              </a:r>
              <a:endParaRPr b="0" i="0" sz="1400" u="none" cap="none" strike="noStrike">
                <a:solidFill>
                  <a:srgbClr val="000000"/>
                </a:solidFill>
                <a:latin typeface="Arial"/>
                <a:ea typeface="Arial"/>
                <a:cs typeface="Arial"/>
                <a:sym typeface="Arial"/>
              </a:endParaRPr>
            </a:p>
          </p:txBody>
        </p:sp>
      </p:grpSp>
      <p:pic>
        <p:nvPicPr>
          <p:cNvPr id="234" name="Google Shape;234;p8"/>
          <p:cNvPicPr preferRelativeResize="0"/>
          <p:nvPr/>
        </p:nvPicPr>
        <p:blipFill rotWithShape="1">
          <a:blip r:embed="rId3">
            <a:alphaModFix/>
          </a:blip>
          <a:srcRect b="0" l="0" r="0" t="0"/>
          <a:stretch/>
        </p:blipFill>
        <p:spPr>
          <a:xfrm>
            <a:off x="11226800" y="5892800"/>
            <a:ext cx="812800" cy="812800"/>
          </a:xfrm>
          <a:prstGeom prst="rect">
            <a:avLst/>
          </a:prstGeom>
          <a:noFill/>
          <a:ln>
            <a:noFill/>
          </a:ln>
        </p:spPr>
      </p:pic>
      <p:pic>
        <p:nvPicPr>
          <p:cNvPr id="235" name="Google Shape;235;p8"/>
          <p:cNvPicPr preferRelativeResize="0"/>
          <p:nvPr/>
        </p:nvPicPr>
        <p:blipFill>
          <a:blip r:embed="rId4">
            <a:alphaModFix/>
          </a:blip>
          <a:stretch>
            <a:fillRect/>
          </a:stretch>
        </p:blipFill>
        <p:spPr>
          <a:xfrm>
            <a:off x="9874475" y="6122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9" name="Shape 239"/>
        <p:cNvGrpSpPr/>
        <p:nvPr/>
      </p:nvGrpSpPr>
      <p:grpSpPr>
        <a:xfrm>
          <a:off x="0" y="0"/>
          <a:ext cx="0" cy="0"/>
          <a:chOff x="0" y="0"/>
          <a:chExt cx="0" cy="0"/>
        </a:xfrm>
      </p:grpSpPr>
      <p:sp>
        <p:nvSpPr>
          <p:cNvPr id="240" name="Google Shape;240;p9"/>
          <p:cNvSpPr txBox="1"/>
          <p:nvPr>
            <p:ph type="title"/>
          </p:nvPr>
        </p:nvSpPr>
        <p:spPr>
          <a:xfrm>
            <a:off x="6556100" y="1360493"/>
            <a:ext cx="4972511" cy="3106732"/>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SzPts val="3600"/>
              <a:buFont typeface="Georgia"/>
              <a:buNone/>
            </a:pPr>
            <a:r>
              <a:rPr lang="en-US" sz="7200"/>
              <a:t>Let’s Share!</a:t>
            </a:r>
            <a:endParaRPr/>
          </a:p>
        </p:txBody>
      </p:sp>
      <p:pic>
        <p:nvPicPr>
          <p:cNvPr id="241" name="Google Shape;241;p9"/>
          <p:cNvPicPr preferRelativeResize="0"/>
          <p:nvPr/>
        </p:nvPicPr>
        <p:blipFill rotWithShape="1">
          <a:blip r:embed="rId3">
            <a:alphaModFix/>
          </a:blip>
          <a:srcRect b="0" l="4874" r="6241" t="0"/>
          <a:stretch/>
        </p:blipFill>
        <p:spPr>
          <a:xfrm>
            <a:off x="1" y="2"/>
            <a:ext cx="6095695" cy="6857997"/>
          </a:xfrm>
          <a:custGeom>
            <a:rect b="b" l="l" r="r" t="t"/>
            <a:pathLst>
              <a:path extrusionOk="0" h="6857997" w="6095695">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noFill/>
          <a:ln>
            <a:noFill/>
          </a:ln>
        </p:spPr>
      </p:pic>
      <p:pic>
        <p:nvPicPr>
          <p:cNvPr id="242" name="Google Shape;242;p9"/>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43" name="Google Shape;243;p9"/>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ood Type">
  <a:themeElements>
    <a:clrScheme name="Wood Type">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2020-08-05T14:40:02Z</dcterms:created>
  <dc:creator>Braun,Heather L</dc:creator>
</cp:coreProperties>
</file>